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48"/>
  </p:notesMasterIdLst>
  <p:handoutMasterIdLst>
    <p:handoutMasterId r:id="rId49"/>
  </p:handoutMasterIdLst>
  <p:sldIdLst>
    <p:sldId id="1993" r:id="rId2"/>
    <p:sldId id="2687" r:id="rId3"/>
    <p:sldId id="2688" r:id="rId4"/>
    <p:sldId id="2785" r:id="rId5"/>
    <p:sldId id="2703" r:id="rId6"/>
    <p:sldId id="2712" r:id="rId7"/>
    <p:sldId id="2713" r:id="rId8"/>
    <p:sldId id="2720" r:id="rId9"/>
    <p:sldId id="2715" r:id="rId10"/>
    <p:sldId id="2716" r:id="rId11"/>
    <p:sldId id="2717" r:id="rId12"/>
    <p:sldId id="2722" r:id="rId13"/>
    <p:sldId id="2723" r:id="rId14"/>
    <p:sldId id="2725" r:id="rId15"/>
    <p:sldId id="2726" r:id="rId16"/>
    <p:sldId id="2727" r:id="rId17"/>
    <p:sldId id="2728" r:id="rId18"/>
    <p:sldId id="2729" r:id="rId19"/>
    <p:sldId id="2730" r:id="rId20"/>
    <p:sldId id="2731" r:id="rId21"/>
    <p:sldId id="2732" r:id="rId22"/>
    <p:sldId id="2733" r:id="rId23"/>
    <p:sldId id="2734" r:id="rId24"/>
    <p:sldId id="2738" r:id="rId25"/>
    <p:sldId id="2739" r:id="rId26"/>
    <p:sldId id="2765" r:id="rId27"/>
    <p:sldId id="2766" r:id="rId28"/>
    <p:sldId id="2767" r:id="rId29"/>
    <p:sldId id="2768" r:id="rId30"/>
    <p:sldId id="2769" r:id="rId31"/>
    <p:sldId id="2770" r:id="rId32"/>
    <p:sldId id="2771" r:id="rId33"/>
    <p:sldId id="2776" r:id="rId34"/>
    <p:sldId id="2750" r:id="rId35"/>
    <p:sldId id="2782" r:id="rId36"/>
    <p:sldId id="2784" r:id="rId37"/>
    <p:sldId id="2756" r:id="rId38"/>
    <p:sldId id="2773" r:id="rId39"/>
    <p:sldId id="2707" r:id="rId40"/>
    <p:sldId id="2709" r:id="rId41"/>
    <p:sldId id="2710" r:id="rId42"/>
    <p:sldId id="2775" r:id="rId43"/>
    <p:sldId id="2778" r:id="rId44"/>
    <p:sldId id="2779" r:id="rId45"/>
    <p:sldId id="2780" r:id="rId46"/>
    <p:sldId id="2679" r:id="rId4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069">
          <p15:clr>
            <a:srgbClr val="A4A3A4"/>
          </p15:clr>
        </p15:guide>
        <p15:guide id="4" pos="3696">
          <p15:clr>
            <a:srgbClr val="A4A3A4"/>
          </p15:clr>
        </p15:guide>
        <p15:guide id="5" orient="horz" pos="3956">
          <p15:clr>
            <a:srgbClr val="A4A3A4"/>
          </p15:clr>
        </p15:guide>
        <p15:guide id="6" pos="18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EF3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9" autoAdjust="0"/>
    <p:restoredTop sz="88785" autoAdjust="0"/>
  </p:normalViewPr>
  <p:slideViewPr>
    <p:cSldViewPr>
      <p:cViewPr>
        <p:scale>
          <a:sx n="75" d="100"/>
          <a:sy n="75" d="100"/>
        </p:scale>
        <p:origin x="-2652" y="-918"/>
      </p:cViewPr>
      <p:guideLst>
        <p:guide orient="horz" pos="2160"/>
        <p:guide orient="horz" pos="2069"/>
        <p:guide orient="horz" pos="3956"/>
        <p:guide pos="2880"/>
        <p:guide pos="3696"/>
        <p:guide pos="181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eksandra:Downloads:horizontal-file_03-2007%20(1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973753280839901E-2"/>
          <c:y val="3.0456852791878201E-2"/>
          <c:w val="0.91693580489938797"/>
          <c:h val="0.834805747631800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Нидерланды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Sheet1!$B$1:$Q$1</c:f>
              <c:numCache>
                <c:formatCode>General</c:formatCode>
                <c:ptCount val="16"/>
                <c:pt idx="0">
                  <c:v>1500</c:v>
                </c:pt>
                <c:pt idx="1">
                  <c:v>1600</c:v>
                </c:pt>
                <c:pt idx="2">
                  <c:v>1700</c:v>
                </c:pt>
                <c:pt idx="3">
                  <c:v>1820</c:v>
                </c:pt>
                <c:pt idx="4">
                  <c:v>1850</c:v>
                </c:pt>
                <c:pt idx="5">
                  <c:v>1870</c:v>
                </c:pt>
                <c:pt idx="6">
                  <c:v>1890</c:v>
                </c:pt>
                <c:pt idx="7">
                  <c:v>1900</c:v>
                </c:pt>
                <c:pt idx="8">
                  <c:v>1930</c:v>
                </c:pt>
                <c:pt idx="9">
                  <c:v>1950</c:v>
                </c:pt>
                <c:pt idx="10">
                  <c:v>1960</c:v>
                </c:pt>
                <c:pt idx="11">
                  <c:v>1970</c:v>
                </c:pt>
                <c:pt idx="12">
                  <c:v>1980</c:v>
                </c:pt>
                <c:pt idx="13">
                  <c:v>1990</c:v>
                </c:pt>
                <c:pt idx="14">
                  <c:v>2000</c:v>
                </c:pt>
                <c:pt idx="15">
                  <c:v>2003</c:v>
                </c:pt>
              </c:numCache>
            </c:numRef>
          </c:cat>
          <c:val>
            <c:numRef>
              <c:f>Sheet1!$B$2:$Q$2</c:f>
              <c:numCache>
                <c:formatCode>#,##0</c:formatCode>
                <c:ptCount val="16"/>
                <c:pt idx="0">
                  <c:v>761.05263157894717</c:v>
                </c:pt>
                <c:pt idx="1">
                  <c:v>1381.333333333333</c:v>
                </c:pt>
                <c:pt idx="2">
                  <c:v>2130</c:v>
                </c:pt>
                <c:pt idx="3">
                  <c:v>1837.9768538362621</c:v>
                </c:pt>
                <c:pt idx="4">
                  <c:v>2370.8844415752101</c:v>
                </c:pt>
                <c:pt idx="5">
                  <c:v>2756.786703601108</c:v>
                </c:pt>
                <c:pt idx="6">
                  <c:v>3323.0429988974638</c:v>
                </c:pt>
                <c:pt idx="7">
                  <c:v>3423.5705950991828</c:v>
                </c:pt>
                <c:pt idx="8">
                  <c:v>5602.5304414003049</c:v>
                </c:pt>
                <c:pt idx="9">
                  <c:v>5996.1277603747931</c:v>
                </c:pt>
                <c:pt idx="10">
                  <c:v>8286.6097858262292</c:v>
                </c:pt>
                <c:pt idx="11">
                  <c:v>11966.77341397378</c:v>
                </c:pt>
                <c:pt idx="12">
                  <c:v>14704.500547621201</c:v>
                </c:pt>
                <c:pt idx="13">
                  <c:v>17262.06918231001</c:v>
                </c:pt>
                <c:pt idx="14">
                  <c:v>21609.209866665951</c:v>
                </c:pt>
                <c:pt idx="15">
                  <c:v>21479.3155364759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B87-4011-BBC7-298392D28F6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Англия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Sheet1!$B$1:$Q$1</c:f>
              <c:numCache>
                <c:formatCode>General</c:formatCode>
                <c:ptCount val="16"/>
                <c:pt idx="0">
                  <c:v>1500</c:v>
                </c:pt>
                <c:pt idx="1">
                  <c:v>1600</c:v>
                </c:pt>
                <c:pt idx="2">
                  <c:v>1700</c:v>
                </c:pt>
                <c:pt idx="3">
                  <c:v>1820</c:v>
                </c:pt>
                <c:pt idx="4">
                  <c:v>1850</c:v>
                </c:pt>
                <c:pt idx="5">
                  <c:v>1870</c:v>
                </c:pt>
                <c:pt idx="6">
                  <c:v>1890</c:v>
                </c:pt>
                <c:pt idx="7">
                  <c:v>1900</c:v>
                </c:pt>
                <c:pt idx="8">
                  <c:v>1930</c:v>
                </c:pt>
                <c:pt idx="9">
                  <c:v>1950</c:v>
                </c:pt>
                <c:pt idx="10">
                  <c:v>1960</c:v>
                </c:pt>
                <c:pt idx="11">
                  <c:v>1970</c:v>
                </c:pt>
                <c:pt idx="12">
                  <c:v>1980</c:v>
                </c:pt>
                <c:pt idx="13">
                  <c:v>1990</c:v>
                </c:pt>
                <c:pt idx="14">
                  <c:v>2000</c:v>
                </c:pt>
                <c:pt idx="15">
                  <c:v>2003</c:v>
                </c:pt>
              </c:numCache>
            </c:numRef>
          </c:cat>
          <c:val>
            <c:numRef>
              <c:f>Sheet1!$B$3:$Q$3</c:f>
              <c:numCache>
                <c:formatCode>#,##0</c:formatCode>
                <c:ptCount val="16"/>
                <c:pt idx="0">
                  <c:v>714.10451547437845</c:v>
                </c:pt>
                <c:pt idx="1">
                  <c:v>973.58184764991904</c:v>
                </c:pt>
                <c:pt idx="2">
                  <c:v>1250.321074138938</c:v>
                </c:pt>
                <c:pt idx="3">
                  <c:v>1705.9183577381229</c:v>
                </c:pt>
                <c:pt idx="4">
                  <c:v>2330.377837459991</c:v>
                </c:pt>
                <c:pt idx="5">
                  <c:v>3190.4340127388532</c:v>
                </c:pt>
                <c:pt idx="6">
                  <c:v>4008.7886354541779</c:v>
                </c:pt>
                <c:pt idx="7">
                  <c:v>4491.8142145547299</c:v>
                </c:pt>
                <c:pt idx="8">
                  <c:v>5440.8624689312328</c:v>
                </c:pt>
                <c:pt idx="9">
                  <c:v>6939.3739900652336</c:v>
                </c:pt>
                <c:pt idx="10">
                  <c:v>8645.2302757198504</c:v>
                </c:pt>
                <c:pt idx="11">
                  <c:v>10767.471958584991</c:v>
                </c:pt>
                <c:pt idx="12">
                  <c:v>12931.49128103136</c:v>
                </c:pt>
                <c:pt idx="13">
                  <c:v>16429.912441808221</c:v>
                </c:pt>
                <c:pt idx="14">
                  <c:v>20158.93936310121</c:v>
                </c:pt>
                <c:pt idx="15">
                  <c:v>21310.13653507824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B87-4011-BBC7-298392D28F6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США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Sheet1!$B$1:$Q$1</c:f>
              <c:numCache>
                <c:formatCode>General</c:formatCode>
                <c:ptCount val="16"/>
                <c:pt idx="0">
                  <c:v>1500</c:v>
                </c:pt>
                <c:pt idx="1">
                  <c:v>1600</c:v>
                </c:pt>
                <c:pt idx="2">
                  <c:v>1700</c:v>
                </c:pt>
                <c:pt idx="3">
                  <c:v>1820</c:v>
                </c:pt>
                <c:pt idx="4">
                  <c:v>1850</c:v>
                </c:pt>
                <c:pt idx="5">
                  <c:v>1870</c:v>
                </c:pt>
                <c:pt idx="6">
                  <c:v>1890</c:v>
                </c:pt>
                <c:pt idx="7">
                  <c:v>1900</c:v>
                </c:pt>
                <c:pt idx="8">
                  <c:v>1930</c:v>
                </c:pt>
                <c:pt idx="9">
                  <c:v>1950</c:v>
                </c:pt>
                <c:pt idx="10">
                  <c:v>1960</c:v>
                </c:pt>
                <c:pt idx="11">
                  <c:v>1970</c:v>
                </c:pt>
                <c:pt idx="12">
                  <c:v>1980</c:v>
                </c:pt>
                <c:pt idx="13">
                  <c:v>1990</c:v>
                </c:pt>
                <c:pt idx="14">
                  <c:v>2000</c:v>
                </c:pt>
                <c:pt idx="15">
                  <c:v>2003</c:v>
                </c:pt>
              </c:numCache>
            </c:numRef>
          </c:cat>
          <c:val>
            <c:numRef>
              <c:f>Sheet1!$B$4:$Q$4</c:f>
              <c:numCache>
                <c:formatCode>General</c:formatCode>
                <c:ptCount val="16"/>
                <c:pt idx="2" formatCode="#,##0">
                  <c:v>527</c:v>
                </c:pt>
                <c:pt idx="3" formatCode="#,##0">
                  <c:v>1257.2503557984439</c:v>
                </c:pt>
                <c:pt idx="4" formatCode="#,##0">
                  <c:v>1805.9164312563721</c:v>
                </c:pt>
                <c:pt idx="5" formatCode="#,##0">
                  <c:v>2444.643665427745</c:v>
                </c:pt>
                <c:pt idx="6" formatCode="#,##0">
                  <c:v>3391.898281254937</c:v>
                </c:pt>
                <c:pt idx="7" formatCode="#,##0">
                  <c:v>4090.787291696663</c:v>
                </c:pt>
                <c:pt idx="8" formatCode="#,##0">
                  <c:v>6212.7127066015446</c:v>
                </c:pt>
                <c:pt idx="9" formatCode="#,##0">
                  <c:v>9561.3478600652725</c:v>
                </c:pt>
                <c:pt idx="10" formatCode="#,##0">
                  <c:v>11328.4755162699</c:v>
                </c:pt>
                <c:pt idx="11" formatCode="#,##0">
                  <c:v>15029.84608782163</c:v>
                </c:pt>
                <c:pt idx="12" formatCode="#,##0">
                  <c:v>18577.36665413365</c:v>
                </c:pt>
                <c:pt idx="13" formatCode="#,##0">
                  <c:v>23200.559941388321</c:v>
                </c:pt>
                <c:pt idx="14" formatCode="#,##0">
                  <c:v>28403.403425190329</c:v>
                </c:pt>
                <c:pt idx="15" formatCode="#,##0">
                  <c:v>29037.28676300064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B87-4011-BBC7-298392D28F6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Китай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dPt>
            <c:idx val="10"/>
            <c:bubble3D val="0"/>
            <c:spPr>
              <a:ln>
                <a:solidFill>
                  <a:schemeClr val="accent6"/>
                </a:solidFill>
                <a:prstDash val="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B87-4011-BBC7-298392D28F6D}"/>
              </c:ext>
            </c:extLst>
          </c:dPt>
          <c:dPt>
            <c:idx val="11"/>
            <c:bubble3D val="0"/>
            <c:spPr>
              <a:ln>
                <a:solidFill>
                  <a:schemeClr val="accent6"/>
                </a:solidFill>
                <a:prstDash val="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9B87-4011-BBC7-298392D28F6D}"/>
              </c:ext>
            </c:extLst>
          </c:dPt>
          <c:dPt>
            <c:idx val="12"/>
            <c:bubble3D val="0"/>
            <c:spPr>
              <a:ln>
                <a:solidFill>
                  <a:schemeClr val="accent6"/>
                </a:solidFill>
                <a:prstDash val="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9B87-4011-BBC7-298392D28F6D}"/>
              </c:ext>
            </c:extLst>
          </c:dPt>
          <c:dPt>
            <c:idx val="13"/>
            <c:bubble3D val="0"/>
            <c:spPr>
              <a:ln>
                <a:solidFill>
                  <a:schemeClr val="accent6"/>
                </a:solidFill>
                <a:prstDash val="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B87-4011-BBC7-298392D28F6D}"/>
              </c:ext>
            </c:extLst>
          </c:dPt>
          <c:dPt>
            <c:idx val="14"/>
            <c:bubble3D val="0"/>
            <c:spPr>
              <a:ln>
                <a:solidFill>
                  <a:schemeClr val="accent6"/>
                </a:solidFill>
                <a:prstDash val="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B87-4011-BBC7-298392D28F6D}"/>
              </c:ext>
            </c:extLst>
          </c:dPt>
          <c:dPt>
            <c:idx val="15"/>
            <c:bubble3D val="0"/>
            <c:spPr>
              <a:ln>
                <a:solidFill>
                  <a:schemeClr val="accent6"/>
                </a:solidFill>
                <a:prstDash val="dash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9B87-4011-BBC7-298392D28F6D}"/>
              </c:ext>
            </c:extLst>
          </c:dPt>
          <c:cat>
            <c:numRef>
              <c:f>Sheet1!$B$1:$Q$1</c:f>
              <c:numCache>
                <c:formatCode>General</c:formatCode>
                <c:ptCount val="16"/>
                <c:pt idx="0">
                  <c:v>1500</c:v>
                </c:pt>
                <c:pt idx="1">
                  <c:v>1600</c:v>
                </c:pt>
                <c:pt idx="2">
                  <c:v>1700</c:v>
                </c:pt>
                <c:pt idx="3">
                  <c:v>1820</c:v>
                </c:pt>
                <c:pt idx="4">
                  <c:v>1850</c:v>
                </c:pt>
                <c:pt idx="5">
                  <c:v>1870</c:v>
                </c:pt>
                <c:pt idx="6">
                  <c:v>1890</c:v>
                </c:pt>
                <c:pt idx="7">
                  <c:v>1900</c:v>
                </c:pt>
                <c:pt idx="8">
                  <c:v>1930</c:v>
                </c:pt>
                <c:pt idx="9">
                  <c:v>1950</c:v>
                </c:pt>
                <c:pt idx="10">
                  <c:v>1960</c:v>
                </c:pt>
                <c:pt idx="11">
                  <c:v>1970</c:v>
                </c:pt>
                <c:pt idx="12">
                  <c:v>1980</c:v>
                </c:pt>
                <c:pt idx="13">
                  <c:v>1990</c:v>
                </c:pt>
                <c:pt idx="14">
                  <c:v>2000</c:v>
                </c:pt>
                <c:pt idx="15">
                  <c:v>2003</c:v>
                </c:pt>
              </c:numCache>
            </c:numRef>
          </c:cat>
          <c:val>
            <c:numRef>
              <c:f>Sheet1!$B$5:$Q$5</c:f>
              <c:numCache>
                <c:formatCode>#,##0</c:formatCode>
                <c:ptCount val="16"/>
                <c:pt idx="0">
                  <c:v>600</c:v>
                </c:pt>
                <c:pt idx="1">
                  <c:v>600</c:v>
                </c:pt>
                <c:pt idx="2">
                  <c:v>600</c:v>
                </c:pt>
                <c:pt idx="3">
                  <c:v>600</c:v>
                </c:pt>
                <c:pt idx="4">
                  <c:v>600</c:v>
                </c:pt>
                <c:pt idx="5">
                  <c:v>530</c:v>
                </c:pt>
                <c:pt idx="6">
                  <c:v>540.47105263157903</c:v>
                </c:pt>
                <c:pt idx="7">
                  <c:v>545.38499999999999</c:v>
                </c:pt>
                <c:pt idx="8">
                  <c:v>567.62167689161538</c:v>
                </c:pt>
                <c:pt idx="9">
                  <c:v>448.02172581220321</c:v>
                </c:pt>
                <c:pt idx="10">
                  <c:v>662.14040505494177</c:v>
                </c:pt>
                <c:pt idx="11">
                  <c:v>778.35185716991577</c:v>
                </c:pt>
                <c:pt idx="12">
                  <c:v>1061.052653034187</c:v>
                </c:pt>
                <c:pt idx="13">
                  <c:v>1870.930288895642</c:v>
                </c:pt>
                <c:pt idx="14">
                  <c:v>3420.8657223526802</c:v>
                </c:pt>
                <c:pt idx="15">
                  <c:v>4802.8430611611302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9B87-4011-BBC7-298392D28F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183488"/>
        <c:axId val="145185024"/>
      </c:lineChart>
      <c:catAx>
        <c:axId val="14518348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5185024"/>
        <c:crosses val="autoZero"/>
        <c:auto val="1"/>
        <c:lblAlgn val="ctr"/>
        <c:lblOffset val="100"/>
        <c:noMultiLvlLbl val="0"/>
      </c:catAx>
      <c:valAx>
        <c:axId val="145185024"/>
        <c:scaling>
          <c:orientation val="minMax"/>
          <c:max val="25000"/>
        </c:scaling>
        <c:delete val="0"/>
        <c:axPos val="l"/>
        <c:numFmt formatCode="#,##0" sourceLinked="1"/>
        <c:majorTickMark val="in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5183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3F6F5-ABF3-410A-A045-E6E22424FF17}" type="datetimeFigureOut">
              <a:rPr lang="ru-RU" smtClean="0"/>
              <a:pPr/>
              <a:t>19.11.2016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6BF1C1-A6CC-4A53-B12B-9FCC7798F3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9419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8455F-8D59-4CA3-93E1-CA5EE0C2753D}" type="datetimeFigureOut">
              <a:rPr lang="ru-RU" smtClean="0"/>
              <a:pPr/>
              <a:t>19.11.2016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4F44D-D27B-4D71-866B-AF0A4963A8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102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640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540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963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755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540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723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415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087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540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540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F44D-D27B-4D71-866B-AF0A4963A832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209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947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1F723-D4FE-40FD-AD08-867389DC2232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2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099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51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540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464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817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50FE-AE57-4CF2-9983-90DEDE03A697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54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 noChangeAspect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kumimoji="0" lang="ru-RU"/>
              <a:t>Click to edit Master title style</a:t>
            </a:r>
            <a:endParaRPr kumimoji="0" lang="en-US" dirty="0"/>
          </a:p>
        </p:txBody>
      </p:sp>
      <p:sp>
        <p:nvSpPr>
          <p:cNvPr id="9" name="Подзаголовок 8"/>
          <p:cNvSpPr>
            <a:spLocks noGrp="1" noChangeAspect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Click to edit Master subtitle style</a:t>
            </a:r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ctr"/>
          <a:lstStyle/>
          <a:p>
            <a:r>
              <a:rPr kumimoji="0" lang="ru-RU"/>
              <a:t>Click to edit Master title style</a:t>
            </a:r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500063" y="1285875"/>
            <a:ext cx="8215312" cy="5000625"/>
          </a:xfrm>
        </p:spPr>
        <p:txBody>
          <a:bodyPr/>
          <a:lstStyle>
            <a:lvl3pPr>
              <a:defRPr sz="1400"/>
            </a:lvl3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2559" y="6643710"/>
            <a:ext cx="2214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dirty="0"/>
              <a:t>© П. Щедровицкий, В. Алейник</a:t>
            </a:r>
            <a:r>
              <a:rPr lang="en-US" sz="800" baseline="0" dirty="0"/>
              <a:t> </a:t>
            </a:r>
            <a:r>
              <a:rPr lang="ru-RU" sz="800" baseline="0" dirty="0"/>
              <a:t>и</a:t>
            </a:r>
            <a:r>
              <a:rPr lang="ru-RU" sz="800" dirty="0"/>
              <a:t> К°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 noChangeAspect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dirty="0"/>
              <a:t>Образец текста</a:t>
            </a:r>
          </a:p>
          <a:p>
            <a:pPr lvl="1" eaLnBrk="1" latinLnBrk="0" hangingPunct="1"/>
            <a:r>
              <a:rPr kumimoji="0" lang="ru-RU" dirty="0"/>
              <a:t>Второй уровень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90470" y="6357958"/>
            <a:ext cx="4095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SzPct val="76000"/>
        <a:buFont typeface="Wingdings 3"/>
        <a:buNone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latinLnBrk="0" hangingPunct="1">
        <a:spcBef>
          <a:spcPts val="0"/>
        </a:spcBef>
        <a:spcAft>
          <a:spcPts val="300"/>
        </a:spcAft>
        <a:buClr>
          <a:schemeClr val="accent1"/>
        </a:buClr>
        <a:buSzPct val="76000"/>
        <a:buFont typeface="Wingdings" pitchFamily="2" charset="2"/>
        <a:buChar char="q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sofcom.ru/materialy/o-postuglevodorodnoy-ekonomike-i-gorizontalnoy-vlasti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://latin-history.narod.ru/15-15.jpg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nbass.ua/multimedia/images/news/original/2011/01/25/image_685703219263657515840332843062720390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latin-history.narod.ru/15-15.jpg" TargetMode="External"/><Relationship Id="rId7" Type="http://schemas.openxmlformats.org/officeDocument/2006/relationships/image" Target="../media/image41.png"/><Relationship Id="rId2" Type="http://schemas.openxmlformats.org/officeDocument/2006/relationships/hyperlink" Target="http://ecsocman.hse.ru/data/614/511/1219/lekcii.do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hyperlink" Target="http://www.world-art.ru/people.php?id=34811" TargetMode="External"/><Relationship Id="rId7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bs-on-web.com/material_base.htm" TargetMode="External"/><Relationship Id="rId5" Type="http://schemas.openxmlformats.org/officeDocument/2006/relationships/hyperlink" Target="http://www.movehub.com/blog/largest-ships-history" TargetMode="External"/><Relationship Id="rId4" Type="http://schemas.openxmlformats.org/officeDocument/2006/relationships/hyperlink" Target="http://yandex.ru/clck/jsredir?from=yandex.ru;images/search;images;;&amp;text=&amp;etext=1233.jEoaC218tfUo6jW7XxgswZ25naVZhlbwxVHR7Xo_TcmPA8hmJDjXaGfhlVnPc3vM9Gw2S6cnzu2KyFBxt7ox46cbz2CBFqbP5whX6p_nm7U.d1b8563e49ba1db88cf893b007be8cc67420df07&amp;uuid=&amp;state=tid_Wvm4RM28ca_MiO4Ne9osTPtpHS9wicjEF5X7fRziVPIHCd9FyQ&amp;data=UlNrNmk5WktYejR0eWJFYk1Ldmtxdi1zZmlPQWVIY0EwYzh5cGNtamFLSkE4dTZ6R2VHVDVvekg0dlV3VlhPWWdSRTFkOVc2a3dMUWEzdDNaWk1NYTZwamFfMFNTeDhEbm9EZTByRERtRzVVanB3NEw4T1JWSnZ4ODVmM296TUtMY3VBVWF4V0ROODhFMmFsTGJ6MVpKRS0yVUdOcm5SNVQ2Rm1vTDNaajlOOS11WHljT1ctM0Z5SHFpNEk2cFI0YUY1SGhKQmhUT2w2NE1ycUw1T1RRR1ZBS0tCQWVHSXh4djlGZ2kwZ0UwRklpcVNNa0R1ampvVkxkY2hnLVNiOTF2NXlQNXBNT1dBVHRrSmpYUUJVS0dZMkVtTnVNenVrTzU5Q2VsTmpnc28xOVFOVEU3RXlxdw&amp;b64e=2&amp;sign=5fe5e47c7d2dec512c4545e80fd6a539&amp;keyno=0&amp;l10n=ru" TargetMode="External"/><Relationship Id="rId9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eb.uvic.ca/~berryde/chem362/plagiarism%20example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10" Type="http://schemas.openxmlformats.org/officeDocument/2006/relationships/hyperlink" Target="https://www.windowssearch-exp.com/images/search?q=Logistics+Infrastructure&amp;FORM=RESTAB" TargetMode="External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giocanons.nl/beeld/Noord-Holland/Onderwijscanon%20Zaanstreek/meer/_1000/09A%20molenkaart%20%20detail%20zaandam.jpg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industrialrevolution.sea.ca/impact.html" TargetMode="External"/><Relationship Id="rId2" Type="http://schemas.openxmlformats.org/officeDocument/2006/relationships/hyperlink" Target="http://www4.wittenberg.edu/academics/hist/crom/brit/socstruc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s.gov/mlr/2006/03/art3full.pdf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ndgp.ru/lib/mmk/18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hyperlink" Target="mailto:peter195811@gmail.com" TargetMode="External"/><Relationship Id="rId4" Type="http://schemas.openxmlformats.org/officeDocument/2006/relationships/hyperlink" Target="http://www.youtube.com/user/schedrovitsk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.tesla.com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://yandex.ru/clck/jsredir?from=yandex.ru;images/search;images;;&amp;text=&amp;etext=1219.AGYrbcdrErGVYnXDHa9WaUli5wIw_BQH4Kbc2H1_MoFFv2ypdUU083cI2Ydhux_0.fe9792f6e993afffd6255eb9bcc0aca55c03e16e&amp;uuid=&amp;state=tid_Wvm4RM28ca_MiO4Ne9osTPtpHS9wicjEF5X7fRziVPIHCd9FyQ&amp;data=UlNrNmk5WktYejR0eWJFYk1LdmtxdGFFYkpIdmhPT25HUUxUdnNqU0o3emQxLXhXSjVVM25yaDNhZ0EwVTFQSl9nWG1TaUVzQVVISHRBdEpma3kxcmRsX3NLNjZzY3RIb1NUbWFFa3V5R3h6SHhmUVo5UXZpczlPb2VzWUtLYUNZQjNTbGVHbDdVMWRtS1RQRUdGc1phY2hEeDl3MWk2QlZtQ3VyenA0Smh5V0V6Vlc5RVc1RHlGZHlVUFlQbVJn&amp;b64e=2&amp;sign=0da57cab4d8134f18aed9f4c986a3fbe&amp;keyno=0&amp;l10n=ru" TargetMode="External"/><Relationship Id="rId4" Type="http://schemas.openxmlformats.org/officeDocument/2006/relationships/hyperlink" Target="http://www.tonyseba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187624" y="3789040"/>
            <a:ext cx="7001414" cy="990600"/>
          </a:xfrm>
        </p:spPr>
        <p:txBody>
          <a:bodyPr vert="horz" anchor="ctr" anchorCtr="0">
            <a:noAutofit/>
          </a:bodyPr>
          <a:lstStyle/>
          <a:p>
            <a:pPr algn="l"/>
            <a:r>
              <a:rPr lang="ru-RU" sz="2400" dirty="0">
                <a:solidFill>
                  <a:srgbClr val="000000"/>
                </a:solidFill>
              </a:rPr>
              <a:t>Новая промышленная </a:t>
            </a:r>
            <a:r>
              <a:rPr lang="ru-RU" sz="2400" dirty="0" smtClean="0">
                <a:solidFill>
                  <a:srgbClr val="000000"/>
                </a:solidFill>
              </a:rPr>
              <a:t>революция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001784"/>
            <a:ext cx="6987758" cy="792088"/>
          </a:xfrm>
        </p:spPr>
        <p:txBody>
          <a:bodyPr lIns="0" rIns="0" anchor="ctr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00" b="1" kern="0" spc="30" dirty="0">
                <a:solidFill>
                  <a:schemeClr val="accent1"/>
                </a:solidFill>
              </a:rPr>
              <a:t>П.Г. Щедровицкий</a:t>
            </a:r>
          </a:p>
          <a:p>
            <a:pPr>
              <a:spcAft>
                <a:spcPts val="0"/>
              </a:spcAft>
            </a:pPr>
            <a:r>
              <a:rPr lang="ru-RU" sz="1100" b="1" kern="0" spc="30" dirty="0">
                <a:solidFill>
                  <a:schemeClr val="accent1"/>
                </a:solidFill>
              </a:rPr>
              <a:t>президент некоммерческого научного фонда «Институт развития им. Г.П. Щедровицкого»,</a:t>
            </a:r>
          </a:p>
          <a:p>
            <a:pPr>
              <a:spcAft>
                <a:spcPts val="0"/>
              </a:spcAft>
            </a:pPr>
            <a:r>
              <a:rPr lang="ru-RU" sz="1100" b="1" kern="0" spc="30" dirty="0">
                <a:solidFill>
                  <a:schemeClr val="accent1"/>
                </a:solidFill>
              </a:rPr>
              <a:t>член правления Центра стратегических разработок «Северо-Запад»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100" b="1" kern="0" spc="30" dirty="0">
                <a:solidFill>
                  <a:schemeClr val="accent1"/>
                </a:solidFill>
              </a:rPr>
              <a:t>член Экспертного совета Правительства РФ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000100" y="428604"/>
            <a:ext cx="7072314" cy="533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sz="1400" b="1" kern="0" spc="3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г. </a:t>
            </a:r>
            <a:r>
              <a:rPr lang="ru-RU" sz="1400" b="1" kern="0" spc="3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Казань</a:t>
            </a:r>
            <a:endParaRPr lang="ru-RU" sz="1400" b="1" kern="0" spc="3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sz="1400" b="1" kern="0" spc="3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19 </a:t>
            </a:r>
            <a:r>
              <a:rPr lang="ru-RU" sz="1400" b="1" kern="0" spc="3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ноября 2016 г</a:t>
            </a:r>
            <a:r>
              <a:rPr lang="ru-RU" sz="1400" b="1" kern="0" spc="3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sz="1400" b="1" kern="0" spc="3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Казанский федеральный университет</a:t>
            </a:r>
            <a:endParaRPr lang="ru-RU" sz="1400" b="1" kern="0" spc="3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846565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…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8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</a:rPr>
              <a:t>Раздел </a:t>
            </a:r>
            <a:r>
              <a:rPr lang="ru-RU" sz="2800" b="1" dirty="0" smtClean="0">
                <a:solidFill>
                  <a:schemeClr val="accent1"/>
                </a:solidFill>
              </a:rPr>
              <a:t>2. Является ли промышленная революция уникальным феноменом </a:t>
            </a:r>
            <a:r>
              <a:rPr lang="en-US" sz="2800" b="1" dirty="0" smtClean="0">
                <a:solidFill>
                  <a:schemeClr val="accent1"/>
                </a:solidFill>
              </a:rPr>
              <a:t>XXI </a:t>
            </a:r>
            <a:r>
              <a:rPr lang="ru-RU" sz="2800" b="1" dirty="0" smtClean="0">
                <a:solidFill>
                  <a:schemeClr val="accent1"/>
                </a:solidFill>
              </a:rPr>
              <a:t>в.?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219"/>
          <a:stretch/>
        </p:blipFill>
        <p:spPr bwMode="auto">
          <a:xfrm>
            <a:off x="4644008" y="3589946"/>
            <a:ext cx="4368800" cy="274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683625" cy="1143000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ru-RU" dirty="0" smtClean="0"/>
              <a:t>Смена пакетов технологий </a:t>
            </a:r>
            <a:r>
              <a:rPr lang="ru-RU" dirty="0"/>
              <a:t>идёт большими </a:t>
            </a:r>
            <a:r>
              <a:rPr lang="ru-RU" dirty="0" smtClean="0"/>
              <a:t>волнами</a:t>
            </a:r>
            <a:endParaRPr lang="ru-RU" b="1" dirty="0" smtClean="0">
              <a:solidFill>
                <a:schemeClr val="accent1"/>
              </a:solidFill>
            </a:endParaRPr>
          </a:p>
        </p:txBody>
      </p:sp>
      <p:sp>
        <p:nvSpPr>
          <p:cNvPr id="33" name="Прямоугольник 24"/>
          <p:cNvSpPr>
            <a:spLocks noChangeArrowheads="1"/>
          </p:cNvSpPr>
          <p:nvPr/>
        </p:nvSpPr>
        <p:spPr bwMode="auto">
          <a:xfrm>
            <a:off x="611560" y="6565612"/>
            <a:ext cx="5832648" cy="292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anchor="b">
            <a:spAutoFit/>
          </a:bodyPr>
          <a:lstStyle/>
          <a:p>
            <a:r>
              <a:rPr lang="ru-RU" sz="800" baseline="30000" dirty="0" smtClean="0"/>
              <a:t>1 </a:t>
            </a:r>
            <a:r>
              <a:rPr lang="ru-RU" sz="800" dirty="0" smtClean="0"/>
              <a:t>Кондратьев </a:t>
            </a:r>
            <a:r>
              <a:rPr lang="ru-RU" sz="800" dirty="0"/>
              <a:t>Н.Д., </a:t>
            </a:r>
            <a:r>
              <a:rPr lang="ru-RU" sz="800" dirty="0" err="1"/>
              <a:t>Яковец</a:t>
            </a:r>
            <a:r>
              <a:rPr lang="ru-RU" sz="800" dirty="0"/>
              <a:t> Ю.В., Абалкин Л. И. Большие циклы конъюнктуры и теория </a:t>
            </a:r>
            <a:r>
              <a:rPr lang="ru-RU" sz="800" dirty="0" smtClean="0"/>
              <a:t>предвидения</a:t>
            </a:r>
          </a:p>
          <a:p>
            <a:r>
              <a:rPr lang="ru-RU" sz="800" baseline="30000" dirty="0" smtClean="0"/>
              <a:t>2</a:t>
            </a:r>
            <a:r>
              <a:rPr lang="ru-RU" sz="800" dirty="0" smtClean="0"/>
              <a:t> Гехард </a:t>
            </a:r>
            <a:r>
              <a:rPr lang="ru-RU" sz="800" dirty="0" err="1"/>
              <a:t>Менш</a:t>
            </a:r>
            <a:r>
              <a:rPr lang="ru-RU" sz="800" dirty="0"/>
              <a:t>, «Технологический пат: инновации преодолевают депрессию», </a:t>
            </a:r>
            <a:r>
              <a:rPr lang="ru-RU" sz="800" dirty="0" smtClean="0"/>
              <a:t>1975.</a:t>
            </a:r>
            <a:endParaRPr lang="ru-RU" sz="800" dirty="0"/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42368"/>
            <a:ext cx="736574" cy="98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Номер слайда 1"/>
          <p:cNvSpPr txBox="1">
            <a:spLocks/>
          </p:cNvSpPr>
          <p:nvPr/>
        </p:nvSpPr>
        <p:spPr bwMode="auto">
          <a:xfrm>
            <a:off x="115888" y="6335713"/>
            <a:ext cx="4238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25776913-F490-4064-9BFE-A3BF8C4B8808}" type="slidenum">
              <a:rPr lang="ru-RU" sz="1400">
                <a:solidFill>
                  <a:schemeClr val="tx2"/>
                </a:solidFill>
              </a:rPr>
              <a:pPr/>
              <a:t>11</a:t>
            </a:fld>
            <a:endParaRPr lang="ru-RU" sz="1400" dirty="0">
              <a:solidFill>
                <a:schemeClr val="tx2"/>
              </a:solidFill>
            </a:endParaRPr>
          </a:p>
        </p:txBody>
      </p:sp>
      <p:pic>
        <p:nvPicPr>
          <p:cNvPr id="45" name="Рисунок 4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16"/>
          <a:stretch>
            <a:fillRect/>
          </a:stretch>
        </p:blipFill>
        <p:spPr bwMode="auto">
          <a:xfrm>
            <a:off x="179512" y="4034656"/>
            <a:ext cx="4320480" cy="211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Прямоугольник 21"/>
          <p:cNvSpPr>
            <a:spLocks noChangeArrowheads="1"/>
          </p:cNvSpPr>
          <p:nvPr/>
        </p:nvSpPr>
        <p:spPr bwMode="auto">
          <a:xfrm>
            <a:off x="107504" y="2450480"/>
            <a:ext cx="148828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1400" dirty="0" smtClean="0"/>
              <a:t>Николай Дмитриевич Кондратьев</a:t>
            </a:r>
            <a:endParaRPr lang="ru-RU" sz="1400" dirty="0"/>
          </a:p>
          <a:p>
            <a:pPr algn="ctr"/>
            <a:r>
              <a:rPr lang="ru-RU" sz="1400" dirty="0"/>
              <a:t>1892-1938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4" y="1298352"/>
            <a:ext cx="4392488" cy="4968552"/>
          </a:xfrm>
          <a:prstGeom prst="rect">
            <a:avLst/>
          </a:prstGeom>
          <a:noFill/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1475656" y="1357580"/>
            <a:ext cx="31683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Н.Д. Кондратьев: «Перед </a:t>
            </a:r>
            <a:r>
              <a:rPr lang="ru-RU" sz="1400" dirty="0"/>
              <a:t>началом </a:t>
            </a:r>
            <a:r>
              <a:rPr lang="ru-RU" sz="1400" dirty="0" smtClean="0"/>
              <a:t>повышательной волны </a:t>
            </a:r>
            <a:r>
              <a:rPr lang="ru-RU" sz="1400" dirty="0"/>
              <a:t>каждого большого </a:t>
            </a:r>
            <a:r>
              <a:rPr lang="ru-RU" sz="1400" dirty="0" smtClean="0"/>
              <a:t>цикла</a:t>
            </a:r>
            <a:r>
              <a:rPr lang="en-US" sz="1400" dirty="0" smtClean="0"/>
              <a:t>…</a:t>
            </a:r>
            <a:r>
              <a:rPr lang="ru-RU" sz="1400" dirty="0" smtClean="0"/>
              <a:t> наблюдаются </a:t>
            </a:r>
            <a:r>
              <a:rPr lang="ru-RU" sz="1400" dirty="0"/>
              <a:t>значительные изменения в основных условиях </a:t>
            </a:r>
            <a:r>
              <a:rPr lang="ru-RU" sz="1400" dirty="0" smtClean="0"/>
              <a:t>хозяйственной жизни </a:t>
            </a:r>
            <a:r>
              <a:rPr lang="ru-RU" sz="1400" dirty="0"/>
              <a:t>общества. Эти изменения обычно </a:t>
            </a:r>
            <a:r>
              <a:rPr lang="ru-RU" sz="1400" dirty="0" smtClean="0"/>
              <a:t>выражаются </a:t>
            </a:r>
            <a:r>
              <a:rPr lang="ru-RU" sz="1400" dirty="0"/>
              <a:t>в глубоких изменениях техники производства и </a:t>
            </a:r>
            <a:r>
              <a:rPr lang="ru-RU" sz="1400" dirty="0" smtClean="0"/>
              <a:t>обмена, которым</a:t>
            </a:r>
            <a:r>
              <a:rPr lang="ru-RU" sz="1400" dirty="0"/>
              <a:t> </a:t>
            </a:r>
            <a:r>
              <a:rPr lang="ru-RU" sz="1400" dirty="0" smtClean="0"/>
              <a:t>предшествуют </a:t>
            </a:r>
            <a:r>
              <a:rPr lang="ru-RU" sz="1400" dirty="0"/>
              <a:t>значительные технические изобретения и </a:t>
            </a:r>
            <a:r>
              <a:rPr lang="ru-RU" sz="1400" dirty="0" smtClean="0"/>
              <a:t>открытия</a:t>
            </a:r>
            <a:r>
              <a:rPr lang="en-US" sz="1400" dirty="0" smtClean="0"/>
              <a:t>…</a:t>
            </a:r>
            <a:r>
              <a:rPr lang="ru-RU" sz="1400" dirty="0" smtClean="0"/>
              <a:t>»</a:t>
            </a:r>
            <a:r>
              <a:rPr lang="ru-RU" sz="1400" baseline="30000" dirty="0" smtClean="0"/>
              <a:t>3</a:t>
            </a:r>
            <a:r>
              <a:rPr lang="ru-RU" sz="1400" dirty="0" smtClean="0"/>
              <a:t>.</a:t>
            </a:r>
            <a:r>
              <a:rPr lang="ru-RU" sz="1400" baseline="30000" dirty="0" smtClean="0"/>
              <a:t> </a:t>
            </a:r>
            <a:endParaRPr lang="en-US" sz="1400" baseline="30000" dirty="0"/>
          </a:p>
        </p:txBody>
      </p:sp>
      <p:sp>
        <p:nvSpPr>
          <p:cNvPr id="17" name="Прямоугольник 6"/>
          <p:cNvSpPr/>
          <p:nvPr/>
        </p:nvSpPr>
        <p:spPr>
          <a:xfrm>
            <a:off x="4716016" y="3584024"/>
            <a:ext cx="2952328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dirty="0" smtClean="0"/>
              <a:t>«Метаморфозная модель» </a:t>
            </a:r>
            <a:r>
              <a:rPr lang="ru-RU" sz="1400" dirty="0"/>
              <a:t>социально-экономического развития </a:t>
            </a:r>
            <a:r>
              <a:rPr lang="ru-RU" sz="1400" dirty="0" smtClean="0"/>
              <a:t>Г. </a:t>
            </a:r>
            <a:r>
              <a:rPr lang="ru-RU" sz="1400" dirty="0" err="1" smtClean="0"/>
              <a:t>Менша</a:t>
            </a:r>
            <a:endParaRPr lang="ru-RU" sz="1400" dirty="0"/>
          </a:p>
        </p:txBody>
      </p:sp>
      <p:sp>
        <p:nvSpPr>
          <p:cNvPr id="18" name="Прямоугольник 3"/>
          <p:cNvSpPr/>
          <p:nvPr/>
        </p:nvSpPr>
        <p:spPr>
          <a:xfrm>
            <a:off x="5815210" y="1370360"/>
            <a:ext cx="31492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Гехард </a:t>
            </a:r>
            <a:r>
              <a:rPr lang="ru-RU" sz="1400" dirty="0" err="1" smtClean="0"/>
              <a:t>Менш</a:t>
            </a:r>
            <a:r>
              <a:rPr lang="ru-RU" sz="1400" dirty="0" smtClean="0"/>
              <a:t>: «Цикл </a:t>
            </a:r>
            <a:r>
              <a:rPr lang="ru-RU" sz="1400" dirty="0"/>
              <a:t>начинается с технологического </a:t>
            </a:r>
            <a:r>
              <a:rPr lang="ru-RU" sz="1400" dirty="0" smtClean="0"/>
              <a:t>тупика </a:t>
            </a:r>
            <a:r>
              <a:rPr lang="ru-RU" sz="1400" dirty="0"/>
              <a:t>в результате стагнации в ранее наиболее развитых промышленных районах. Эта ситуация порождает культурные, политические, социальные, экономические и технологические условия, необходимые для появления кластера базисных </a:t>
            </a:r>
            <a:r>
              <a:rPr lang="ru-RU" sz="1400" dirty="0" smtClean="0"/>
              <a:t>инноваций»</a:t>
            </a:r>
            <a:r>
              <a:rPr lang="ru-RU" sz="1400" baseline="30000" dirty="0" smtClean="0"/>
              <a:t>2</a:t>
            </a:r>
            <a:r>
              <a:rPr lang="ru-RU" sz="1400" dirty="0" smtClean="0"/>
              <a:t>.</a:t>
            </a:r>
            <a:endParaRPr lang="ru-RU" sz="1400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4644008" y="1298352"/>
            <a:ext cx="4320480" cy="4968552"/>
          </a:xfrm>
          <a:prstGeom prst="rect">
            <a:avLst/>
          </a:prstGeom>
          <a:noFill/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4548659" y="2529725"/>
            <a:ext cx="1368152" cy="93871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100" dirty="0" smtClean="0"/>
              <a:t>Г. </a:t>
            </a:r>
            <a:r>
              <a:rPr lang="ru-RU" sz="1100" dirty="0" err="1" smtClean="0"/>
              <a:t>Менш</a:t>
            </a:r>
            <a:r>
              <a:rPr lang="ru-RU" sz="1100" dirty="0" smtClean="0"/>
              <a:t>, Технологический </a:t>
            </a:r>
            <a:r>
              <a:rPr lang="ru-RU" sz="1100" dirty="0"/>
              <a:t>пат: инновации преодолевают </a:t>
            </a:r>
            <a:r>
              <a:rPr lang="ru-RU" sz="1100" dirty="0" smtClean="0"/>
              <a:t>депрессию, 1975</a:t>
            </a:r>
            <a:endParaRPr lang="ru-RU" sz="11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616" y="1442368"/>
            <a:ext cx="830238" cy="11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51304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Платформа технологий – это паззл из отдельных технологий</a:t>
            </a:r>
            <a:endParaRPr lang="ru-RU" sz="2400" dirty="0"/>
          </a:p>
        </p:txBody>
      </p:sp>
      <p:sp>
        <p:nvSpPr>
          <p:cNvPr id="194" name="Прямоугольник 193"/>
          <p:cNvSpPr/>
          <p:nvPr/>
        </p:nvSpPr>
        <p:spPr>
          <a:xfrm>
            <a:off x="323528" y="1321311"/>
            <a:ext cx="4392488" cy="2323713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/>
              <a:t>По мере эволюционного отбора базовых технологий нового этапа из широкого спектра кандидатных технологий они </a:t>
            </a:r>
            <a:r>
              <a:rPr lang="ru-RU" sz="1400" dirty="0" smtClean="0"/>
              <a:t>«состыковываются» в устойчивые группы</a:t>
            </a:r>
            <a:r>
              <a:rPr lang="ru-RU" sz="1400" dirty="0"/>
              <a:t>. Складываются так называемые </a:t>
            </a:r>
            <a:r>
              <a:rPr lang="ru-RU" sz="1400" dirty="0" smtClean="0"/>
              <a:t>платформы технологий.</a:t>
            </a:r>
          </a:p>
          <a:p>
            <a:r>
              <a:rPr lang="ru-RU" sz="1400" dirty="0" smtClean="0"/>
              <a:t>Смена платформ технологий приводит </a:t>
            </a:r>
            <a:r>
              <a:rPr lang="ru-RU" sz="1400" dirty="0"/>
              <a:t>к изменениям в хозяйственной и экономической </a:t>
            </a:r>
            <a:r>
              <a:rPr lang="ru-RU" sz="1400" dirty="0" smtClean="0"/>
              <a:t>сфере – в том </a:t>
            </a:r>
            <a:r>
              <a:rPr lang="ru-RU" sz="1400" dirty="0"/>
              <a:t>числе </a:t>
            </a:r>
            <a:r>
              <a:rPr lang="ru-RU" sz="1400" dirty="0" smtClean="0"/>
              <a:t>запускает </a:t>
            </a:r>
            <a:r>
              <a:rPr lang="ru-RU" sz="1400" dirty="0"/>
              <a:t>новый экономический цикл </a:t>
            </a:r>
            <a:r>
              <a:rPr lang="ru-RU" sz="1400" dirty="0" smtClean="0"/>
              <a:t>– не сама </a:t>
            </a:r>
            <a:r>
              <a:rPr lang="ru-RU" sz="1400" dirty="0"/>
              <a:t>по </a:t>
            </a:r>
            <a:r>
              <a:rPr lang="ru-RU" sz="1400" dirty="0" smtClean="0"/>
              <a:t>себе, </a:t>
            </a:r>
            <a:r>
              <a:rPr lang="ru-RU" sz="1400" dirty="0"/>
              <a:t>а через изменение и углубление </a:t>
            </a:r>
            <a:r>
              <a:rPr lang="ru-RU" sz="1400" dirty="0" smtClean="0"/>
              <a:t>разделения труда.</a:t>
            </a:r>
          </a:p>
        </p:txBody>
      </p:sp>
      <p:sp>
        <p:nvSpPr>
          <p:cNvPr id="174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4" name="Picture 3" descr="Снимок экрана 2016-11-08 в 10.1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465327"/>
            <a:ext cx="4557972" cy="217110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4572000" y="1321311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Формирующаяся ПТ</a:t>
            </a:r>
            <a:endParaRPr lang="en-US" sz="1400" dirty="0"/>
          </a:p>
        </p:txBody>
      </p:sp>
      <p:sp>
        <p:nvSpPr>
          <p:cNvPr id="175" name="TextBox 174"/>
          <p:cNvSpPr txBox="1"/>
          <p:nvPr/>
        </p:nvSpPr>
        <p:spPr>
          <a:xfrm>
            <a:off x="7308304" y="132131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Готовая  ПТ</a:t>
            </a:r>
            <a:endParaRPr lang="en-US" sz="1400" dirty="0"/>
          </a:p>
        </p:txBody>
      </p:sp>
      <p:sp>
        <p:nvSpPr>
          <p:cNvPr id="83" name="Right Arrow 82"/>
          <p:cNvSpPr/>
          <p:nvPr/>
        </p:nvSpPr>
        <p:spPr>
          <a:xfrm>
            <a:off x="6516216" y="2113399"/>
            <a:ext cx="432048" cy="36004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176" name="Прямоугольник 7"/>
          <p:cNvSpPr/>
          <p:nvPr/>
        </p:nvSpPr>
        <p:spPr>
          <a:xfrm>
            <a:off x="5506679" y="3775099"/>
            <a:ext cx="3457809" cy="2462213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901700"/>
            <a:r>
              <a:rPr lang="ru-RU" sz="1400" dirty="0" smtClean="0"/>
              <a:t>«Любой из </a:t>
            </a:r>
            <a:r>
              <a:rPr lang="en-US" sz="1400" dirty="0" smtClean="0"/>
              <a:t>&lt;</a:t>
            </a:r>
            <a:r>
              <a:rPr lang="ru-RU" sz="1400" dirty="0" smtClean="0"/>
              <a:t>технологических</a:t>
            </a:r>
            <a:r>
              <a:rPr lang="en-US" sz="1400" dirty="0" smtClean="0"/>
              <a:t>&gt;</a:t>
            </a:r>
            <a:r>
              <a:rPr lang="ru-RU" sz="1400" dirty="0" smtClean="0"/>
              <a:t> компонентов сам  по себе… не имеет никакого смысла.  Но когда вы объедините все 5 столпов, в каждом городе, в каждом пригороде, </a:t>
            </a:r>
            <a:r>
              <a:rPr lang="ru-RU" sz="1400" dirty="0"/>
              <a:t>в </a:t>
            </a:r>
            <a:r>
              <a:rPr lang="ru-RU" sz="1400" dirty="0" err="1"/>
              <a:t>каж</a:t>
            </a:r>
            <a:r>
              <a:rPr lang="ru-RU" sz="1400" dirty="0"/>
              <a:t>-</a:t>
            </a:r>
            <a:endParaRPr lang="ru-RU" sz="1400" dirty="0" smtClean="0"/>
          </a:p>
          <a:p>
            <a:r>
              <a:rPr lang="ru-RU" sz="1400" dirty="0" err="1" smtClean="0"/>
              <a:t>дой</a:t>
            </a:r>
            <a:r>
              <a:rPr lang="ru-RU" sz="1400" dirty="0" smtClean="0"/>
              <a:t> деревне, тогда получится единая инфраструктура.  И это приведет к совершенно новой экономической и политической революции»</a:t>
            </a:r>
            <a:r>
              <a:rPr lang="ru-RU" sz="1400" baseline="30000" dirty="0" smtClean="0"/>
              <a:t>2</a:t>
            </a:r>
            <a:endParaRPr lang="ru-RU" sz="1400" baseline="30000" dirty="0"/>
          </a:p>
        </p:txBody>
      </p:sp>
      <p:sp>
        <p:nvSpPr>
          <p:cNvPr id="177" name="Прямоугольник 97"/>
          <p:cNvSpPr/>
          <p:nvPr/>
        </p:nvSpPr>
        <p:spPr>
          <a:xfrm>
            <a:off x="683568" y="6455434"/>
            <a:ext cx="592932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1000" baseline="30000" dirty="0" smtClean="0"/>
              <a:t>1</a:t>
            </a:r>
            <a:r>
              <a:rPr lang="ru-RU" sz="1000" dirty="0" smtClean="0"/>
              <a:t>Тоффлер Э. Третья волна</a:t>
            </a:r>
          </a:p>
          <a:p>
            <a:r>
              <a:rPr lang="ru-RU" sz="1000" baseline="30000" dirty="0" smtClean="0"/>
              <a:t>2 </a:t>
            </a:r>
            <a:r>
              <a:rPr lang="ru-RU" sz="1000" dirty="0" smtClean="0">
                <a:hlinkClick r:id="rId3"/>
              </a:rPr>
              <a:t>http://www.insofcom.ru/materialy/o-postuglevodorodnoy-ekonomike-i-gorizontalnoy-vlasti/</a:t>
            </a:r>
            <a:endParaRPr lang="ru-RU" sz="1000" dirty="0"/>
          </a:p>
        </p:txBody>
      </p:sp>
      <p:sp>
        <p:nvSpPr>
          <p:cNvPr id="84" name="Rectangle 83"/>
          <p:cNvSpPr/>
          <p:nvPr/>
        </p:nvSpPr>
        <p:spPr>
          <a:xfrm>
            <a:off x="10095" y="3775099"/>
            <a:ext cx="5281985" cy="2462213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812800"/>
            <a:r>
              <a:rPr lang="ru-RU" sz="1400" dirty="0" smtClean="0"/>
              <a:t>«Так </a:t>
            </a:r>
            <a:r>
              <a:rPr lang="ru-RU" sz="1400" dirty="0"/>
              <a:t>же как и тогда, когда </a:t>
            </a:r>
            <a:r>
              <a:rPr lang="en-US" sz="1400" dirty="0"/>
              <a:t>II</a:t>
            </a:r>
            <a:r>
              <a:rPr lang="ru-RU" sz="1400" dirty="0"/>
              <a:t> волна объединила уголь, сталь, электричество, ж/д транспорт для производства а/м и тысяч </a:t>
            </a:r>
            <a:r>
              <a:rPr lang="ru-RU" sz="1400" dirty="0" smtClean="0"/>
              <a:t>др. </a:t>
            </a:r>
            <a:r>
              <a:rPr lang="ru-RU" sz="1400" dirty="0"/>
              <a:t>меняющих жизнь вещей, сейчас мы не ощутим истинного влияния новых перемен, пока не достигнем стадии объединения новых технологий компьютеров, электроники, новых материалов из </a:t>
            </a:r>
            <a:r>
              <a:rPr lang="ru-RU" sz="1400" dirty="0" smtClean="0"/>
              <a:t>открытого</a:t>
            </a:r>
          </a:p>
          <a:p>
            <a:r>
              <a:rPr lang="ru-RU" sz="1400" dirty="0" smtClean="0"/>
              <a:t>космоса </a:t>
            </a:r>
            <a:r>
              <a:rPr lang="ru-RU" sz="1400" dirty="0"/>
              <a:t>и глубин океана – </a:t>
            </a:r>
            <a:r>
              <a:rPr lang="ru-RU" sz="1400" dirty="0" smtClean="0"/>
              <a:t>с генетикой </a:t>
            </a:r>
            <a:r>
              <a:rPr lang="ru-RU" sz="1400" dirty="0"/>
              <a:t>и всего этого, в свою очередь, с новой энергетической базой. Соединение этих элементов вместе высвободит поток инноваций, непохожий ни на что виденное прежде в истории </a:t>
            </a:r>
            <a:r>
              <a:rPr lang="ru-RU" sz="1400" dirty="0" smtClean="0"/>
              <a:t>человечества»</a:t>
            </a:r>
            <a:r>
              <a:rPr lang="ru-RU" sz="1400" baseline="30000" dirty="0" smtClean="0"/>
              <a:t>1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6" y="3847107"/>
            <a:ext cx="864096" cy="864096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10096" y="4650168"/>
            <a:ext cx="86409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200" dirty="0" err="1" smtClean="0"/>
              <a:t>Элвин</a:t>
            </a:r>
            <a:r>
              <a:rPr lang="ru-RU" sz="1200" dirty="0" smtClean="0"/>
              <a:t> </a:t>
            </a:r>
            <a:r>
              <a:rPr lang="ru-RU" sz="1200" dirty="0" err="1" smtClean="0"/>
              <a:t>Тоффлер</a:t>
            </a:r>
            <a:endParaRPr lang="ru-RU" sz="1200" dirty="0" smtClean="0"/>
          </a:p>
          <a:p>
            <a:pPr algn="ctr"/>
            <a:r>
              <a:rPr lang="ru-RU" sz="1200" dirty="0" smtClean="0"/>
              <a:t>1928-2016</a:t>
            </a:r>
            <a:endParaRPr lang="en-US" sz="1200" dirty="0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679" y="3775099"/>
            <a:ext cx="926836" cy="936104"/>
          </a:xfrm>
          <a:prstGeom prst="ellipse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5580112" y="4650168"/>
            <a:ext cx="79208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en-US" sz="1200" dirty="0"/>
              <a:t> </a:t>
            </a:r>
            <a:r>
              <a:rPr lang="en-US" sz="1200" dirty="0" err="1"/>
              <a:t>Джереми</a:t>
            </a:r>
            <a:r>
              <a:rPr lang="en-US" sz="1200" dirty="0"/>
              <a:t> </a:t>
            </a:r>
            <a:r>
              <a:rPr lang="en-US" sz="1200" dirty="0" err="1" smtClean="0"/>
              <a:t>Рифкин</a:t>
            </a:r>
            <a:endParaRPr lang="en-US" sz="1200" dirty="0" smtClean="0"/>
          </a:p>
          <a:p>
            <a:pPr algn="ctr"/>
            <a:r>
              <a:rPr lang="en-US" sz="1200" dirty="0" err="1" smtClean="0"/>
              <a:t>род</a:t>
            </a:r>
            <a:r>
              <a:rPr lang="en-US" sz="1200" dirty="0" smtClean="0"/>
              <a:t>. 1945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148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5849329" y="2827889"/>
            <a:ext cx="324606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пр-во стали, алюминия, пластика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сжигание нефтепродуктов, газа; ГЭС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ДВС, электродвигатель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автомобиль, самолет, спутник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антибиотики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мин. удобрения</a:t>
            </a:r>
          </a:p>
        </p:txBody>
      </p:sp>
      <p:sp>
        <p:nvSpPr>
          <p:cNvPr id="87" name="Заголовок 1"/>
          <p:cNvSpPr txBox="1">
            <a:spLocks/>
          </p:cNvSpPr>
          <p:nvPr/>
        </p:nvSpPr>
        <p:spPr bwMode="auto">
          <a:xfrm>
            <a:off x="357188" y="0"/>
            <a:ext cx="8683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В каждом цикле развития складывается своя платформа технологий</a:t>
            </a:r>
          </a:p>
        </p:txBody>
      </p:sp>
      <p:cxnSp>
        <p:nvCxnSpPr>
          <p:cNvPr id="8" name="Straight Connector 17"/>
          <p:cNvCxnSpPr/>
          <p:nvPr/>
        </p:nvCxnSpPr>
        <p:spPr>
          <a:xfrm>
            <a:off x="98212" y="2790208"/>
            <a:ext cx="8713549" cy="3768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843808" y="2266988"/>
            <a:ext cx="29859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Georgia" pitchFamily="18" charset="0"/>
              </a:rPr>
              <a:t>I</a:t>
            </a:r>
            <a:r>
              <a:rPr lang="ru-RU" sz="1400" b="1" dirty="0">
                <a:latin typeface="Georgia" pitchFamily="18" charset="0"/>
              </a:rPr>
              <a:t> промышленная революция</a:t>
            </a:r>
          </a:p>
          <a:p>
            <a:pPr algn="ctr"/>
            <a:r>
              <a:rPr lang="en-US" sz="1400" b="1" dirty="0">
                <a:latin typeface="Georgia" pitchFamily="18" charset="0"/>
              </a:rPr>
              <a:t>XVIII</a:t>
            </a:r>
            <a:r>
              <a:rPr lang="ru-RU" sz="1400" b="1" dirty="0">
                <a:latin typeface="Georgia" pitchFamily="18" charset="0"/>
              </a:rPr>
              <a:t> – 1-я пол. </a:t>
            </a:r>
            <a:r>
              <a:rPr lang="en-US" sz="1400" b="1" dirty="0">
                <a:latin typeface="Georgia" pitchFamily="18" charset="0"/>
              </a:rPr>
              <a:t>XIX </a:t>
            </a:r>
            <a:r>
              <a:rPr lang="ru-RU" sz="1400" b="1" dirty="0">
                <a:latin typeface="Georgia" pitchFamily="18" charset="0"/>
              </a:rPr>
              <a:t>в.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875705" y="2275804"/>
            <a:ext cx="31707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Georgia" pitchFamily="18" charset="0"/>
              </a:rPr>
              <a:t>II</a:t>
            </a:r>
            <a:r>
              <a:rPr lang="ru-RU" sz="1400" b="1" dirty="0">
                <a:latin typeface="Georgia" pitchFamily="18" charset="0"/>
              </a:rPr>
              <a:t> промышленная революция</a:t>
            </a:r>
          </a:p>
          <a:p>
            <a:pPr algn="ctr"/>
            <a:r>
              <a:rPr lang="ru-RU" sz="1400" b="1" dirty="0">
                <a:latin typeface="Georgia" pitchFamily="18" charset="0"/>
              </a:rPr>
              <a:t>2-я пол. </a:t>
            </a:r>
            <a:r>
              <a:rPr lang="en-US" sz="1400" b="1" dirty="0">
                <a:latin typeface="Georgia" pitchFamily="18" charset="0"/>
              </a:rPr>
              <a:t>XIX </a:t>
            </a:r>
            <a:r>
              <a:rPr lang="ru-RU" sz="1400" b="1" dirty="0">
                <a:latin typeface="Georgia" pitchFamily="18" charset="0"/>
              </a:rPr>
              <a:t>– </a:t>
            </a:r>
            <a:r>
              <a:rPr lang="en-US" sz="1400" b="1" dirty="0">
                <a:latin typeface="Georgia" pitchFamily="18" charset="0"/>
              </a:rPr>
              <a:t>XX </a:t>
            </a:r>
            <a:r>
              <a:rPr lang="ru-RU" sz="1400" b="1" dirty="0">
                <a:latin typeface="Georgia" pitchFamily="18" charset="0"/>
              </a:rPr>
              <a:t>в.</a:t>
            </a:r>
          </a:p>
        </p:txBody>
      </p:sp>
      <p:cxnSp>
        <p:nvCxnSpPr>
          <p:cNvPr id="23" name="Straight Connector 10"/>
          <p:cNvCxnSpPr/>
          <p:nvPr/>
        </p:nvCxnSpPr>
        <p:spPr>
          <a:xfrm>
            <a:off x="2915816" y="2355429"/>
            <a:ext cx="12700" cy="378891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579325" y="2266988"/>
            <a:ext cx="2143109" cy="5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1400" b="1" dirty="0">
                <a:latin typeface="Georgia" pitchFamily="18" charset="0"/>
              </a:rPr>
              <a:t>«0-я» промышленная революция </a:t>
            </a:r>
            <a:r>
              <a:rPr lang="en-US" sz="1400" b="1" dirty="0">
                <a:latin typeface="Georgia" pitchFamily="18" charset="0"/>
              </a:rPr>
              <a:t>XVII </a:t>
            </a:r>
            <a:r>
              <a:rPr lang="ru-RU" sz="1400" b="1" dirty="0">
                <a:latin typeface="Georgia" pitchFamily="18" charset="0"/>
              </a:rPr>
              <a:t>в.</a:t>
            </a:r>
          </a:p>
        </p:txBody>
      </p:sp>
      <p:sp>
        <p:nvSpPr>
          <p:cNvPr id="25" name="Номер слайда 1"/>
          <p:cNvSpPr txBox="1">
            <a:spLocks/>
          </p:cNvSpPr>
          <p:nvPr/>
        </p:nvSpPr>
        <p:spPr>
          <a:xfrm>
            <a:off x="116437" y="637560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  <p:cxnSp>
        <p:nvCxnSpPr>
          <p:cNvPr id="31" name="Straight Connector 10"/>
          <p:cNvCxnSpPr/>
          <p:nvPr/>
        </p:nvCxnSpPr>
        <p:spPr>
          <a:xfrm>
            <a:off x="5792650" y="2355429"/>
            <a:ext cx="9121" cy="380000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2987824" y="2827889"/>
            <a:ext cx="27363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производство чугуна, железа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сжигание угля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паровая машина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паровоз, пароход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наркоз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механические с/х машины</a:t>
            </a: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425438" y="2790208"/>
            <a:ext cx="18748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выращивание леса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сжигание торфа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ветряной двигатель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 err="1"/>
              <a:t>флайт</a:t>
            </a:r>
            <a:endParaRPr lang="ru-RU" sz="1400" dirty="0"/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антисептика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328" y="2790208"/>
            <a:ext cx="400110" cy="120078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400" b="1" dirty="0"/>
              <a:t>Технологии</a:t>
            </a:r>
          </a:p>
        </p:txBody>
      </p:sp>
      <p:sp>
        <p:nvSpPr>
          <p:cNvPr id="38" name="TextBox 18"/>
          <p:cNvSpPr txBox="1">
            <a:spLocks noChangeArrowheads="1"/>
          </p:cNvSpPr>
          <p:nvPr/>
        </p:nvSpPr>
        <p:spPr bwMode="auto">
          <a:xfrm>
            <a:off x="938644" y="6001543"/>
            <a:ext cx="142447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Georgia" pitchFamily="18" charset="0"/>
              </a:rPr>
              <a:t>Нидерланды</a:t>
            </a:r>
          </a:p>
        </p:txBody>
      </p: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3995936" y="6001543"/>
            <a:ext cx="935806" cy="3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Georgia" pitchFamily="18" charset="0"/>
              </a:rPr>
              <a:t>Англия</a:t>
            </a:r>
          </a:p>
        </p:txBody>
      </p:sp>
      <p:sp>
        <p:nvSpPr>
          <p:cNvPr id="40" name="TextBox 19"/>
          <p:cNvSpPr txBox="1">
            <a:spLocks noChangeArrowheads="1"/>
          </p:cNvSpPr>
          <p:nvPr/>
        </p:nvSpPr>
        <p:spPr bwMode="auto">
          <a:xfrm>
            <a:off x="7020272" y="5997063"/>
            <a:ext cx="722208" cy="29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i="1" dirty="0">
                <a:latin typeface="Georgia" pitchFamily="18" charset="0"/>
              </a:rPr>
              <a:t>США</a:t>
            </a:r>
          </a:p>
        </p:txBody>
      </p:sp>
      <p:cxnSp>
        <p:nvCxnSpPr>
          <p:cNvPr id="41" name="Straight Connector 10"/>
          <p:cNvCxnSpPr/>
          <p:nvPr/>
        </p:nvCxnSpPr>
        <p:spPr>
          <a:xfrm>
            <a:off x="327994" y="2355429"/>
            <a:ext cx="29282" cy="372053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Картинка 3 из 6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6711" y="4482597"/>
            <a:ext cx="1549105" cy="99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983" y="4420812"/>
            <a:ext cx="760486" cy="99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im3-tub-ru.yandex.net/i?id=fbf7e9a9b9978907fa30a1973c3fe9c4-121-144&amp;n=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1927" y="4482597"/>
            <a:ext cx="1344624" cy="99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0-tub-ru.yandex.net/i?id=5320cdec32ce4d91358f08664cd62005-51-144&amp;n=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336" y="4482597"/>
            <a:ext cx="1225791" cy="100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3-tub-ru.yandex.net/i?id=7d3c59ec50820e45e6c5b177849b04ae-125-144&amp;n=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103" y="4482596"/>
            <a:ext cx="954990" cy="99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3-tub-ru.yandex.net/i?id=662748b4c92d418a1f356d6b72060abc-25-144&amp;n=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940" y="4939391"/>
            <a:ext cx="1002219" cy="100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im1-tub-ru.yandex.net/i?id=de36b8c2a6c27d8f4fa6c65de315a554-102-144&amp;n=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352" y="4482597"/>
            <a:ext cx="1321704" cy="99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741" y="1124058"/>
            <a:ext cx="8452019" cy="10310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/>
              <a:t>Освоение в СРТ каждой новой платформы технологий ведет к росту производительности экономики.</a:t>
            </a:r>
          </a:p>
          <a:p>
            <a:r>
              <a:rPr lang="ru-RU" sz="1400" dirty="0"/>
              <a:t>Я, вслед за Дж. </a:t>
            </a:r>
            <a:r>
              <a:rPr lang="ru-RU" sz="1400" dirty="0" err="1"/>
              <a:t>Рифкиным</a:t>
            </a:r>
            <a:r>
              <a:rPr lang="ru-RU" sz="1400" dirty="0"/>
              <a:t>, выделяю 3 промышленные революции и добавляю к ним еще одну, которую я назвал  «Нулевая промышленная революция».</a:t>
            </a:r>
          </a:p>
        </p:txBody>
      </p:sp>
      <p:cxnSp>
        <p:nvCxnSpPr>
          <p:cNvPr id="27" name="Straight Connector 17"/>
          <p:cNvCxnSpPr/>
          <p:nvPr/>
        </p:nvCxnSpPr>
        <p:spPr>
          <a:xfrm>
            <a:off x="107504" y="5877272"/>
            <a:ext cx="8713549" cy="3768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64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/>
                </a:solidFill>
              </a:rPr>
              <a:t>Раздел 3. Естественное и технологическое разделение труда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1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371337" y="6196777"/>
            <a:ext cx="8576795" cy="461665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332460" y="6088186"/>
            <a:ext cx="8650380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dirty="0"/>
              <a:t>Технологическое разделение труда – источник роста его производительности, объемов производства и богатства предприятия, города, региона, страны и конкретного человека.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01864" y="5949280"/>
            <a:ext cx="284986" cy="21602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14283" y="2085928"/>
            <a:ext cx="4082806" cy="397961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lvl="1">
              <a:spcAft>
                <a:spcPts val="300"/>
              </a:spcAft>
            </a:pPr>
            <a:r>
              <a:rPr lang="ru-RU" sz="1300" b="1" dirty="0">
                <a:solidFill>
                  <a:schemeClr val="accent1"/>
                </a:solidFill>
              </a:rPr>
              <a:t>Естественное</a:t>
            </a:r>
            <a:r>
              <a:rPr lang="ru-RU" sz="1300" b="1" dirty="0"/>
              <a:t> </a:t>
            </a:r>
            <a:r>
              <a:rPr lang="ru-RU" sz="1300" dirty="0"/>
              <a:t>разделение труда обусловлено различием условий и средств деятельности, всегда использует преимущества человека, предприятия, города, территории или страны и определяется:</a:t>
            </a:r>
          </a:p>
          <a:p>
            <a:pPr marL="358775" indent="-182563" fontAlgn="base">
              <a:spcAft>
                <a:spcPts val="300"/>
              </a:spcAft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климатическими условиями</a:t>
            </a:r>
          </a:p>
          <a:p>
            <a:pPr marL="358775" indent="-182563" fontAlgn="base">
              <a:spcAft>
                <a:spcPts val="300"/>
              </a:spcAft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распределением природных ресурсов</a:t>
            </a:r>
          </a:p>
          <a:p>
            <a:pPr marL="358775" indent="-182563" fontAlgn="base">
              <a:spcAft>
                <a:spcPts val="300"/>
              </a:spcAft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геоэкономическим положением территории</a:t>
            </a:r>
          </a:p>
        </p:txBody>
      </p:sp>
      <p:sp>
        <p:nvSpPr>
          <p:cNvPr id="80" name="Rectangle 1"/>
          <p:cNvSpPr>
            <a:spLocks noChangeArrowheads="1"/>
          </p:cNvSpPr>
          <p:nvPr/>
        </p:nvSpPr>
        <p:spPr bwMode="auto">
          <a:xfrm>
            <a:off x="4355976" y="2085928"/>
            <a:ext cx="4626865" cy="397961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"/>
              </a:spcAft>
            </a:pPr>
            <a:r>
              <a:rPr lang="ru-RU" sz="1300" b="1" dirty="0">
                <a:solidFill>
                  <a:schemeClr val="accent1"/>
                </a:solidFill>
              </a:rPr>
              <a:t>Технологическое</a:t>
            </a:r>
            <a:r>
              <a:rPr lang="ru-RU" sz="1300" b="1" dirty="0"/>
              <a:t> </a:t>
            </a:r>
            <a:r>
              <a:rPr lang="ru-RU" sz="1300" dirty="0"/>
              <a:t>разделение труда является результатом специально организованного мышления по операционализации и усложнению деятельности того или иного типа, увеличивает ее производительность, снижает себестоимость единицы продукта и повышает уровень зарплаты. Оно определяется:</a:t>
            </a:r>
          </a:p>
          <a:p>
            <a:pPr marL="182563" indent="-182563" fontAlgn="base">
              <a:spcAft>
                <a:spcPts val="100"/>
              </a:spcAft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развитием инструментов</a:t>
            </a:r>
          </a:p>
          <a:p>
            <a:pPr marL="182563" indent="-182563" fontAlgn="base">
              <a:spcAft>
                <a:spcPts val="100"/>
              </a:spcAft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достигнутым ранее уровнем специализации деятельности и человека</a:t>
            </a: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357158" y="-2072"/>
            <a:ext cx="8625684" cy="1143000"/>
          </a:xfrm>
        </p:spPr>
        <p:txBody>
          <a:bodyPr anchor="ctr">
            <a:noAutofit/>
          </a:bodyPr>
          <a:lstStyle/>
          <a:p>
            <a:r>
              <a:rPr lang="ru-RU" sz="2400" dirty="0"/>
              <a:t>Естественное и технологическое разделение труда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81649" y="1249551"/>
            <a:ext cx="8438823" cy="6480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dirty="0"/>
              <a:t>Адам Смит, 1776 г.: «Величайший прогресс в развитии производительной силы труда и значительная доля искусства, умения и сообразительности, с какими он направляется и прилагается, явились, по-видимому, следствием разделения труда»</a:t>
            </a:r>
            <a:r>
              <a:rPr lang="ru-RU" sz="1400" baseline="30000" dirty="0"/>
              <a:t>1</a:t>
            </a:r>
            <a:r>
              <a:rPr lang="ru-RU" sz="1400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076" y="3920890"/>
            <a:ext cx="22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Добыча каменного угля,</a:t>
            </a:r>
          </a:p>
          <a:p>
            <a:pPr algn="ctr"/>
            <a:r>
              <a:rPr lang="ru-RU" sz="1000" b="1" dirty="0"/>
              <a:t>Донецкая обл., Украина</a:t>
            </a:r>
          </a:p>
        </p:txBody>
      </p:sp>
      <p:pic>
        <p:nvPicPr>
          <p:cNvPr id="18" name="Picture 8" descr="Картинка 149 из 52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40" y="4264121"/>
            <a:ext cx="2071605" cy="155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4486850" y="3992209"/>
            <a:ext cx="3325509" cy="22634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Производство булавок, </a:t>
            </a:r>
            <a:r>
              <a:rPr lang="en-US" sz="1000" b="1" dirty="0">
                <a:solidFill>
                  <a:schemeClr val="tx1"/>
                </a:solidFill>
              </a:rPr>
              <a:t>XVIII </a:t>
            </a:r>
            <a:r>
              <a:rPr lang="ru-RU" sz="1000" b="1" dirty="0">
                <a:solidFill>
                  <a:schemeClr val="tx1"/>
                </a:solidFill>
              </a:rPr>
              <a:t>в.</a:t>
            </a:r>
            <a:r>
              <a:rPr lang="ru-RU" sz="1000" b="1" baseline="30000" dirty="0">
                <a:solidFill>
                  <a:schemeClr val="tx1"/>
                </a:solidFill>
              </a:rPr>
              <a:t>1</a:t>
            </a:r>
            <a:r>
              <a:rPr lang="ru-RU" sz="1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0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795" y="4512160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164" y="4512160"/>
            <a:ext cx="266656" cy="2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 rot="16200000">
            <a:off x="3976392" y="5310245"/>
            <a:ext cx="1279768" cy="23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Тянет проволоку</a:t>
            </a:r>
          </a:p>
        </p:txBody>
      </p:sp>
      <p:pic>
        <p:nvPicPr>
          <p:cNvPr id="53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637" y="4519629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 rot="16200000">
            <a:off x="4183348" y="5284837"/>
            <a:ext cx="153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/>
            </a:lvl1pPr>
          </a:lstStyle>
          <a:p>
            <a:r>
              <a:rPr lang="ru-RU" sz="900" dirty="0"/>
              <a:t>Выпрямляет проволоку</a:t>
            </a:r>
          </a:p>
        </p:txBody>
      </p:sp>
      <p:pic>
        <p:nvPicPr>
          <p:cNvPr id="55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484" y="4519674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 rot="16200000">
            <a:off x="4645626" y="5310245"/>
            <a:ext cx="12797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Обрезает проволоку</a:t>
            </a:r>
          </a:p>
        </p:txBody>
      </p:sp>
      <p:pic>
        <p:nvPicPr>
          <p:cNvPr id="57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327" y="4509326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 rot="16200000">
            <a:off x="4867796" y="5283831"/>
            <a:ext cx="1332593" cy="23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Заостряет конец</a:t>
            </a:r>
          </a:p>
        </p:txBody>
      </p:sp>
      <p:pic>
        <p:nvPicPr>
          <p:cNvPr id="59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5447" y="4509326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 rot="16200000">
            <a:off x="5140604" y="5249254"/>
            <a:ext cx="146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Обтачивает конец для насаживания головки</a:t>
            </a:r>
          </a:p>
        </p:txBody>
      </p:sp>
      <p:sp>
        <p:nvSpPr>
          <p:cNvPr id="62" name="TextBox 61"/>
          <p:cNvSpPr txBox="1"/>
          <p:nvPr/>
        </p:nvSpPr>
        <p:spPr>
          <a:xfrm rot="16200000">
            <a:off x="5536396" y="5185484"/>
            <a:ext cx="159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2-3 операции</a:t>
            </a:r>
          </a:p>
          <a:p>
            <a:pPr algn="ctr"/>
            <a:r>
              <a:rPr lang="ru-RU" sz="900" dirty="0"/>
              <a:t> - изготовления головки</a:t>
            </a:r>
          </a:p>
        </p:txBody>
      </p:sp>
      <p:pic>
        <p:nvPicPr>
          <p:cNvPr id="63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5897" y="4509326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 rot="16200000">
            <a:off x="5986189" y="5333711"/>
            <a:ext cx="1432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Насадка головки</a:t>
            </a:r>
          </a:p>
        </p:txBody>
      </p:sp>
      <p:pic>
        <p:nvPicPr>
          <p:cNvPr id="65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632" y="4509326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 rot="16200000">
            <a:off x="6292416" y="5318504"/>
            <a:ext cx="1462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Полировка булавки</a:t>
            </a:r>
          </a:p>
        </p:txBody>
      </p:sp>
      <p:pic>
        <p:nvPicPr>
          <p:cNvPr id="67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8916" y="4502549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 rot="16200000">
            <a:off x="6620594" y="5333711"/>
            <a:ext cx="143234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900" b="1" dirty="0"/>
              <a:t>…</a:t>
            </a:r>
          </a:p>
        </p:txBody>
      </p:sp>
      <p:pic>
        <p:nvPicPr>
          <p:cNvPr id="69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704" y="4493871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 rot="16200000">
            <a:off x="6932175" y="5318505"/>
            <a:ext cx="14627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Упаковка булавок</a:t>
            </a:r>
          </a:p>
        </p:txBody>
      </p:sp>
      <p:pic>
        <p:nvPicPr>
          <p:cNvPr id="71" name="Picture 16" descr="http://photos04.otomoto.pl/photos/80x60/M1/12/59/M1125947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322" y="4257386"/>
            <a:ext cx="266656" cy="1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6238" y="4281500"/>
            <a:ext cx="1864206" cy="155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2240407" y="3920890"/>
            <a:ext cx="1961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Виноградник,</a:t>
            </a:r>
          </a:p>
          <a:p>
            <a:pPr algn="ctr"/>
            <a:r>
              <a:rPr lang="ru-RU" sz="1000" b="1" dirty="0"/>
              <a:t>р-н </a:t>
            </a:r>
            <a:r>
              <a:rPr lang="ru-RU" sz="1000" b="1" dirty="0" err="1"/>
              <a:t>Божоле</a:t>
            </a:r>
            <a:r>
              <a:rPr lang="ru-RU" sz="1000" b="1" dirty="0"/>
              <a:t>, Франция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388423" y="3835065"/>
            <a:ext cx="60847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1000" dirty="0"/>
              <a:t>Булавок</a:t>
            </a:r>
          </a:p>
          <a:p>
            <a:pPr algn="ctr"/>
            <a:r>
              <a:rPr lang="ru-RU" sz="1000" dirty="0"/>
              <a:t>в день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810032" y="5143160"/>
            <a:ext cx="78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18 операций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812203" y="4416446"/>
            <a:ext cx="78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10-18</a:t>
            </a:r>
            <a:r>
              <a:rPr lang="en-US" sz="900" dirty="0"/>
              <a:t> </a:t>
            </a:r>
            <a:r>
              <a:rPr lang="ru-RU" sz="900" dirty="0"/>
              <a:t>рабочих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388423" y="4204316"/>
            <a:ext cx="5944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1 – 20</a:t>
            </a:r>
          </a:p>
          <a:p>
            <a:pPr algn="ctr"/>
            <a:endParaRPr lang="ru-RU" sz="1000" dirty="0"/>
          </a:p>
          <a:p>
            <a:pPr algn="ctr"/>
            <a:endParaRPr lang="ru-RU" sz="1000" dirty="0"/>
          </a:p>
          <a:p>
            <a:pPr algn="ctr"/>
            <a:r>
              <a:rPr lang="ru-RU" sz="1000" b="1" dirty="0"/>
              <a:t>более</a:t>
            </a:r>
          </a:p>
          <a:p>
            <a:pPr algn="ctr"/>
            <a:r>
              <a:rPr lang="ru-RU" sz="1000" b="1" dirty="0"/>
              <a:t>48 000</a:t>
            </a:r>
            <a:endParaRPr lang="ru-RU" sz="1000" dirty="0"/>
          </a:p>
        </p:txBody>
      </p:sp>
      <p:sp>
        <p:nvSpPr>
          <p:cNvPr id="41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332460" y="6642556"/>
            <a:ext cx="4239540" cy="21544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800" baseline="30000" dirty="0"/>
              <a:t>1</a:t>
            </a:r>
            <a:r>
              <a:rPr lang="ru-RU" sz="800" dirty="0"/>
              <a:t> А.Смит. Исследование о природе и причинах богатства народов</a:t>
            </a:r>
          </a:p>
        </p:txBody>
      </p:sp>
    </p:spTree>
    <p:extLst>
      <p:ext uri="{BB962C8B-B14F-4D97-AF65-F5344CB8AC3E}">
        <p14:creationId xmlns:p14="http://schemas.microsoft.com/office/powerpoint/2010/main" val="37424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http://www.automania.by/webroot/delivery/images/articles/09_september/ford_history/ford_history_0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613" y="4414665"/>
            <a:ext cx="2291004" cy="183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909" y="1388429"/>
            <a:ext cx="1535400" cy="201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357158" y="-2072"/>
            <a:ext cx="8625684" cy="1143000"/>
          </a:xfrm>
        </p:spPr>
        <p:txBody>
          <a:bodyPr anchor="ctr">
            <a:noAutofit/>
          </a:bodyPr>
          <a:lstStyle/>
          <a:p>
            <a:r>
              <a:rPr lang="ru-RU" dirty="0" smtClean="0"/>
              <a:t>Примеры </a:t>
            </a:r>
            <a:r>
              <a:rPr lang="ru-RU" dirty="0"/>
              <a:t>роста производительности труда </a:t>
            </a:r>
            <a:r>
              <a:rPr lang="ru-RU" dirty="0" smtClean="0"/>
              <a:t>и конкурентоспособности за </a:t>
            </a:r>
            <a:r>
              <a:rPr lang="ru-RU" dirty="0"/>
              <a:t>счет создания </a:t>
            </a:r>
            <a:r>
              <a:rPr lang="ru-RU" dirty="0" smtClean="0"/>
              <a:t>технологического РТ</a:t>
            </a:r>
            <a:endParaRPr lang="ru-RU" b="1" dirty="0">
              <a:solidFill>
                <a:schemeClr val="accent1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539552" y="3688820"/>
            <a:ext cx="8208912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716016" y="1135777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Фабрика Аркрайта в Англии, 1770-е гг.</a:t>
            </a:r>
            <a:endParaRPr lang="ru-RU" sz="12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16437" y="3685874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Конвейер Форда в США, 1914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16016" y="3717032"/>
            <a:ext cx="34563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Конвейер Боинг</a:t>
            </a:r>
            <a:r>
              <a:rPr lang="ru-RU" sz="1200" baseline="30000" dirty="0" smtClean="0"/>
              <a:t>5</a:t>
            </a:r>
            <a:r>
              <a:rPr lang="ru-RU" sz="1200" b="1" dirty="0" smtClean="0"/>
              <a:t> в США, 2011</a:t>
            </a:r>
          </a:p>
          <a:p>
            <a:r>
              <a:rPr lang="ru-RU" sz="1400" dirty="0" smtClean="0"/>
              <a:t>При сопоставимом кол-ве рабочих: </a:t>
            </a:r>
            <a:endParaRPr lang="ru-RU" sz="1400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670000" y="1164108"/>
            <a:ext cx="0" cy="519464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95536" y="6267543"/>
            <a:ext cx="8725325" cy="40181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Технологическое РТ являлось источником роста его производительности и богатства во все эпохи</a:t>
            </a:r>
            <a:endParaRPr lang="ru-RU" sz="1400" dirty="0"/>
          </a:p>
        </p:txBody>
      </p:sp>
      <p:sp>
        <p:nvSpPr>
          <p:cNvPr id="41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  <p:graphicFrame>
        <p:nvGraphicFramePr>
          <p:cNvPr id="2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193341"/>
              </p:ext>
            </p:extLst>
          </p:nvPr>
        </p:nvGraphicFramePr>
        <p:xfrm>
          <a:off x="253553" y="2242450"/>
          <a:ext cx="2520280" cy="1472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68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3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1560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Количество </a:t>
                      </a:r>
                      <a:r>
                        <a:rPr lang="ru-RU" sz="1200" dirty="0">
                          <a:effectLst/>
                        </a:rPr>
                        <a:t>верфей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много мелких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Кол-во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человек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н/д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Кораблей в год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100-200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Средний тоннаж судна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70-100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76562"/>
              </p:ext>
            </p:extLst>
          </p:nvPr>
        </p:nvGraphicFramePr>
        <p:xfrm>
          <a:off x="3275856" y="2242617"/>
          <a:ext cx="1008112" cy="1402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21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1636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150 крупных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1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10 тыс.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52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450-600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120-150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8" name="Прямоугольник 41"/>
          <p:cNvSpPr/>
          <p:nvPr/>
        </p:nvSpPr>
        <p:spPr>
          <a:xfrm>
            <a:off x="116437" y="1196752"/>
            <a:ext cx="20072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СРТ на укрупненной судоверфи в Голландии с четким разделением работ. </a:t>
            </a:r>
            <a:r>
              <a:rPr lang="en-US" sz="1200" b="1" dirty="0" smtClean="0"/>
              <a:t>XVII </a:t>
            </a:r>
            <a:r>
              <a:rPr lang="ru-RU" sz="1200" b="1" dirty="0" smtClean="0"/>
              <a:t>в.:</a:t>
            </a:r>
            <a:endParaRPr lang="ru-RU" sz="1200" b="1" dirty="0"/>
          </a:p>
        </p:txBody>
      </p:sp>
      <p:sp>
        <p:nvSpPr>
          <p:cNvPr id="3" name="Right Arrow 2"/>
          <p:cNvSpPr/>
          <p:nvPr/>
        </p:nvSpPr>
        <p:spPr>
          <a:xfrm>
            <a:off x="2915816" y="2809609"/>
            <a:ext cx="288032" cy="36004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4644008" y="1340768"/>
            <a:ext cx="30243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511425" algn="l"/>
                <a:tab pos="3857625" algn="l"/>
              </a:tabLst>
            </a:pPr>
            <a:r>
              <a:rPr lang="ru-RU" sz="1400" dirty="0" smtClean="0">
                <a:ea typeface="Calibri"/>
                <a:cs typeface="Times New Roman"/>
              </a:rPr>
              <a:t>Использование </a:t>
            </a:r>
            <a:r>
              <a:rPr lang="ru-RU" sz="1400" dirty="0">
                <a:ea typeface="Calibri"/>
                <a:cs typeface="Times New Roman"/>
              </a:rPr>
              <a:t>привода (водного колеса) </a:t>
            </a:r>
            <a:r>
              <a:rPr lang="ru-RU" sz="1400" dirty="0" smtClean="0">
                <a:ea typeface="Calibri"/>
                <a:cs typeface="Times New Roman"/>
                <a:sym typeface="Symbol" panose="05050102010706020507" pitchFamily="18" charset="2"/>
              </a:rPr>
              <a:t></a:t>
            </a:r>
            <a:r>
              <a:rPr lang="ru-RU" sz="1400" dirty="0" smtClean="0">
                <a:ea typeface="Calibri"/>
                <a:cs typeface="Times New Roman"/>
              </a:rPr>
              <a:t> </a:t>
            </a:r>
            <a:r>
              <a:rPr lang="ru-RU" sz="1400" dirty="0">
                <a:ea typeface="Calibri"/>
                <a:cs typeface="Times New Roman"/>
              </a:rPr>
              <a:t>скорость вращения </a:t>
            </a:r>
            <a:r>
              <a:rPr lang="ru-RU" sz="1400" dirty="0" smtClean="0">
                <a:ea typeface="Calibri"/>
                <a:cs typeface="Times New Roman"/>
              </a:rPr>
              <a:t>веретен, что экономило </a:t>
            </a:r>
            <a:r>
              <a:rPr lang="ru-RU" sz="1400" dirty="0">
                <a:ea typeface="Calibri"/>
                <a:cs typeface="Times New Roman"/>
              </a:rPr>
              <a:t>труд 10 </a:t>
            </a:r>
            <a:r>
              <a:rPr lang="ru-RU" sz="1400" dirty="0" smtClean="0">
                <a:ea typeface="Calibri"/>
                <a:cs typeface="Times New Roman"/>
              </a:rPr>
              <a:t>чел. Фабрики, построенные по модели Аркрайта, увеличили  </a:t>
            </a:r>
            <a:r>
              <a:rPr lang="ru-RU" sz="1400" dirty="0" err="1" smtClean="0">
                <a:ea typeface="Calibri"/>
                <a:cs typeface="Times New Roman"/>
              </a:rPr>
              <a:t>пр-ть</a:t>
            </a:r>
            <a:r>
              <a:rPr lang="ru-RU" sz="1400" dirty="0" smtClean="0">
                <a:ea typeface="Calibri"/>
                <a:cs typeface="Times New Roman"/>
              </a:rPr>
              <a:t> всей прядильной отрасли в Англии почти в 5 раз: 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661436"/>
              </p:ext>
            </p:extLst>
          </p:nvPr>
        </p:nvGraphicFramePr>
        <p:xfrm>
          <a:off x="4640223" y="2921771"/>
          <a:ext cx="3607970" cy="760095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37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Пр-во пряжи на 1 раб., фунт</a:t>
                      </a:r>
                      <a:r>
                        <a:rPr lang="en-US" sz="1200" u="none" strike="noStrike" dirty="0" smtClean="0">
                          <a:effectLst/>
                        </a:rPr>
                        <a:t>/</a:t>
                      </a:r>
                      <a:r>
                        <a:rPr lang="ru-RU" sz="1200" u="none" strike="noStrike" dirty="0" smtClean="0">
                          <a:effectLst/>
                        </a:rPr>
                        <a:t>год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Кол-во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занятых в прядении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1801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213 496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1817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110 763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716016" y="4077072"/>
            <a:ext cx="2016224" cy="6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108000" rIns="108000" bIns="10800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Boeing</a:t>
            </a:r>
            <a:r>
              <a:rPr lang="ru-RU" sz="1400" dirty="0" smtClean="0"/>
              <a:t>-787:</a:t>
            </a:r>
          </a:p>
          <a:p>
            <a:r>
              <a:rPr lang="ru-RU" sz="1400" dirty="0" smtClean="0"/>
              <a:t>сборка 14 дней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709033" y="4077072"/>
            <a:ext cx="2183448" cy="6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108000" rIns="108000" bIns="10800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Boeing</a:t>
            </a:r>
            <a:r>
              <a:rPr lang="ru-RU" sz="1400" dirty="0" smtClean="0"/>
              <a:t>-787:</a:t>
            </a:r>
          </a:p>
          <a:p>
            <a:r>
              <a:rPr lang="ru-RU" sz="1400" dirty="0" smtClean="0"/>
              <a:t>сборка – 3 дня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3" y="4869160"/>
            <a:ext cx="2142710" cy="145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775" y="4941130"/>
            <a:ext cx="2123729" cy="140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048030"/>
              </p:ext>
            </p:extLst>
          </p:nvPr>
        </p:nvGraphicFramePr>
        <p:xfrm>
          <a:off x="238912" y="3986578"/>
          <a:ext cx="2820920" cy="1079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46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r>
                        <a:rPr lang="ru-RU" sz="1200" u="none" strike="noStrike" dirty="0" smtClean="0">
                          <a:effectLst/>
                        </a:rPr>
                        <a:t>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Кол-во </a:t>
                      </a:r>
                      <a:r>
                        <a:rPr lang="ru-RU" sz="1200" u="none" strike="noStrike" dirty="0" smtClean="0">
                          <a:effectLst/>
                        </a:rPr>
                        <a:t>рабочих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Кол-во машин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Производи-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тельность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1927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102 029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367 213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3,6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1928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144 433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607 591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4,21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174 126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1 507 132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8,66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8427" y="5085184"/>
            <a:ext cx="235333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</a:t>
            </a:r>
            <a:r>
              <a:rPr lang="ru-RU" sz="1400" dirty="0" smtClean="0"/>
              <a:t>в 1937 </a:t>
            </a:r>
            <a:r>
              <a:rPr lang="ru-RU" sz="1400" dirty="0"/>
              <a:t>г. </a:t>
            </a:r>
            <a:r>
              <a:rPr lang="ru-RU" sz="1400" dirty="0" err="1" smtClean="0"/>
              <a:t>пр-ть</a:t>
            </a:r>
            <a:r>
              <a:rPr lang="ru-RU" sz="1400" dirty="0" smtClean="0"/>
              <a:t> </a:t>
            </a:r>
            <a:r>
              <a:rPr lang="ru-RU" sz="1400" dirty="0"/>
              <a:t>труда на </a:t>
            </a:r>
            <a:r>
              <a:rPr lang="ru-RU" sz="1400" dirty="0" err="1"/>
              <a:t>ГАЗе</a:t>
            </a:r>
            <a:r>
              <a:rPr lang="ru-RU" sz="1400" dirty="0"/>
              <a:t> в СССР </a:t>
            </a:r>
            <a:r>
              <a:rPr lang="en-US" sz="1400" dirty="0" smtClean="0"/>
              <a:t> </a:t>
            </a:r>
            <a:r>
              <a:rPr lang="ru-RU" sz="1400" dirty="0" smtClean="0"/>
              <a:t>составляла 3 машины на человека, что меньше чем на </a:t>
            </a:r>
            <a:r>
              <a:rPr lang="ru-RU" sz="1400" dirty="0"/>
              <a:t>заводах Форда в 1927 г</a:t>
            </a:r>
            <a:r>
              <a:rPr lang="ru-RU" sz="1400" dirty="0" smtClean="0"/>
              <a:t>.</a:t>
            </a:r>
            <a:endParaRPr lang="en-US" sz="1400" dirty="0"/>
          </a:p>
        </p:txBody>
      </p:sp>
      <p:grpSp>
        <p:nvGrpSpPr>
          <p:cNvPr id="25" name="Группа 3"/>
          <p:cNvGrpSpPr/>
          <p:nvPr/>
        </p:nvGrpSpPr>
        <p:grpSpPr>
          <a:xfrm>
            <a:off x="1979711" y="1182739"/>
            <a:ext cx="2641289" cy="1012505"/>
            <a:chOff x="4318038" y="1278163"/>
            <a:chExt cx="4285101" cy="2524949"/>
          </a:xfrm>
        </p:grpSpPr>
        <p:pic>
          <p:nvPicPr>
            <p:cNvPr id="26" name="Picture 2" descr="C:\Users\работа\Desktop\заан_судоверфь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343" y="1537077"/>
              <a:ext cx="4199796" cy="2266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4318038" y="1278163"/>
              <a:ext cx="3304771" cy="48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Верфь в Голландии, 1650 г.</a:t>
              </a:r>
              <a:endParaRPr lang="ru-R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041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Более производительная и конкурентоспособная технологическая СРТ вытесняет старую СРТ и захватывает от ½ до ¾ рынка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4231235" y="1143000"/>
            <a:ext cx="36997" cy="5184904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570725" y="6429051"/>
            <a:ext cx="5225411" cy="415498"/>
          </a:xfrm>
          <a:prstGeom prst="rect">
            <a:avLst/>
          </a:prstGeom>
          <a:noFill/>
        </p:spPr>
        <p:txBody>
          <a:bodyPr wrap="square" bIns="0" anchor="b">
            <a:spAutoFit/>
          </a:bodyPr>
          <a:lstStyle/>
          <a:p>
            <a:r>
              <a:rPr lang="ru-RU" sz="800" baseline="30000" dirty="0" smtClean="0"/>
              <a:t>1 </a:t>
            </a:r>
            <a:r>
              <a:rPr lang="ru-RU" sz="800" dirty="0" smtClean="0"/>
              <a:t>Нефедов </a:t>
            </a:r>
            <a:r>
              <a:rPr lang="ru-RU" sz="800" dirty="0"/>
              <a:t>С. А., </a:t>
            </a:r>
            <a:r>
              <a:rPr lang="ru-RU" sz="800" dirty="0" err="1"/>
              <a:t>Запарий</a:t>
            </a:r>
            <a:r>
              <a:rPr lang="ru-RU" sz="800" dirty="0"/>
              <a:t> В. В., </a:t>
            </a:r>
            <a:r>
              <a:rPr lang="ru-RU" sz="800" dirty="0" err="1"/>
              <a:t>Личман</a:t>
            </a:r>
            <a:r>
              <a:rPr lang="ru-RU" sz="800" dirty="0"/>
              <a:t> Б. В. Технологическая интерпретация новой истории </a:t>
            </a:r>
            <a:r>
              <a:rPr lang="ru-RU" sz="800" dirty="0" smtClean="0"/>
              <a:t>России</a:t>
            </a:r>
          </a:p>
          <a:p>
            <a:r>
              <a:rPr lang="ru-RU" sz="800" baseline="30000" dirty="0" smtClean="0"/>
              <a:t>2 </a:t>
            </a:r>
            <a:r>
              <a:rPr lang="ru-RU" sz="800" dirty="0" smtClean="0"/>
              <a:t>Леоненко </a:t>
            </a:r>
            <a:r>
              <a:rPr lang="ru-RU" sz="800" dirty="0"/>
              <a:t>П.М., Юхименко П.И</a:t>
            </a:r>
            <a:r>
              <a:rPr lang="ru-RU" sz="800" dirty="0" smtClean="0"/>
              <a:t>. Экономическая история. </a:t>
            </a:r>
            <a:r>
              <a:rPr lang="ru-RU" sz="800" baseline="30000" dirty="0" smtClean="0"/>
              <a:t>3 </a:t>
            </a:r>
            <a:r>
              <a:rPr lang="ru-RU" sz="800" dirty="0" err="1"/>
              <a:t>Осн</a:t>
            </a:r>
            <a:r>
              <a:rPr lang="ru-RU" sz="800" dirty="0"/>
              <a:t>. этапы развития капитализма свободной конкуренции (</a:t>
            </a:r>
            <a:r>
              <a:rPr lang="ru-RU" sz="800" dirty="0">
                <a:hlinkClick r:id="rId2"/>
              </a:rPr>
              <a:t>http://ecsocman.hse.ru/data/614/511/1219/lekcii.doc</a:t>
            </a:r>
            <a:r>
              <a:rPr lang="ru-RU" sz="800" dirty="0" smtClean="0"/>
              <a:t>) </a:t>
            </a:r>
            <a:r>
              <a:rPr lang="ru-RU" sz="800" baseline="30000" dirty="0" smtClean="0"/>
              <a:t>4 </a:t>
            </a:r>
            <a:r>
              <a:rPr lang="ru-RU" sz="800" dirty="0" smtClean="0"/>
              <a:t>Википедия.</a:t>
            </a:r>
            <a:endParaRPr lang="ru-RU" sz="800" dirty="0"/>
          </a:p>
        </p:txBody>
      </p:sp>
      <p:pic>
        <p:nvPicPr>
          <p:cNvPr id="12" name="Picture 2" descr="Картинка 3 из 6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1412776"/>
            <a:ext cx="1907219" cy="12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1340768"/>
            <a:ext cx="22122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 кон. </a:t>
            </a:r>
            <a:r>
              <a:rPr lang="en-US" sz="1400" dirty="0" smtClean="0"/>
              <a:t>XVI </a:t>
            </a:r>
            <a:r>
              <a:rPr lang="ru-RU" sz="1400" dirty="0" smtClean="0"/>
              <a:t>в. в Нидерландах изобретен корабль - </a:t>
            </a:r>
            <a:r>
              <a:rPr lang="ru-RU" sz="1400" dirty="0" err="1" smtClean="0"/>
              <a:t>флайт</a:t>
            </a:r>
            <a:r>
              <a:rPr lang="ru-RU" sz="1400" dirty="0" smtClean="0"/>
              <a:t>, кот. намного </a:t>
            </a:r>
            <a:r>
              <a:rPr lang="ru-RU" sz="1400" dirty="0"/>
              <a:t>превосходил </a:t>
            </a:r>
            <a:r>
              <a:rPr lang="ru-RU" sz="1400" dirty="0" smtClean="0"/>
              <a:t>аналоги скоростью </a:t>
            </a:r>
            <a:r>
              <a:rPr lang="ru-RU" sz="1400" dirty="0"/>
              <a:t>и </a:t>
            </a:r>
            <a:r>
              <a:rPr lang="ru-RU" sz="1400" dirty="0" smtClean="0"/>
              <a:t>маневренностью. 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2636912"/>
            <a:ext cx="43559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Он вытеснил с «рынка» остальные модели судов. Голландцам</a:t>
            </a:r>
            <a:r>
              <a:rPr lang="en-US" sz="1400" dirty="0" smtClean="0"/>
              <a:t> </a:t>
            </a:r>
            <a:r>
              <a:rPr lang="ru-RU" sz="1400" dirty="0"/>
              <a:t>«принадлежали </a:t>
            </a:r>
            <a:endParaRPr lang="ru-RU" sz="1400" dirty="0" smtClean="0"/>
          </a:p>
          <a:p>
            <a:r>
              <a:rPr lang="ru-RU" sz="1400" dirty="0" smtClean="0"/>
              <a:t>15 </a:t>
            </a:r>
            <a:r>
              <a:rPr lang="ru-RU" sz="1400" dirty="0"/>
              <a:t>000 кораблей – </a:t>
            </a:r>
            <a:r>
              <a:rPr lang="ru-RU" sz="1400" dirty="0" smtClean="0"/>
              <a:t>в 3 р. </a:t>
            </a:r>
            <a:r>
              <a:rPr lang="ru-RU" sz="1400" dirty="0"/>
              <a:t>больше</a:t>
            </a:r>
            <a:r>
              <a:rPr lang="ru-RU" sz="1400" dirty="0" smtClean="0"/>
              <a:t>,</a:t>
            </a:r>
          </a:p>
          <a:p>
            <a:r>
              <a:rPr lang="ru-RU" sz="1400" dirty="0" smtClean="0"/>
              <a:t>чем </a:t>
            </a:r>
            <a:r>
              <a:rPr lang="ru-RU" sz="1400" dirty="0"/>
              <a:t>остальным </a:t>
            </a:r>
            <a:r>
              <a:rPr lang="ru-RU" sz="1400" dirty="0" smtClean="0"/>
              <a:t>европейским </a:t>
            </a:r>
          </a:p>
          <a:p>
            <a:r>
              <a:rPr lang="ru-RU" sz="1400" dirty="0" smtClean="0"/>
              <a:t>народам»</a:t>
            </a:r>
            <a:r>
              <a:rPr lang="ru-RU" sz="1400" baseline="30000" dirty="0" smtClean="0"/>
              <a:t>1</a:t>
            </a:r>
            <a:r>
              <a:rPr lang="ru-RU" sz="1400" dirty="0"/>
              <a:t>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11960" y="1296050"/>
            <a:ext cx="493204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/>
              <a:t>Механизация текстильной и др. отраслей привели Великобританию к необходимости расширять рынки сбыта своей продукции – начать колониальные войны. «130 </a:t>
            </a:r>
            <a:r>
              <a:rPr lang="ru-RU" sz="1300" dirty="0"/>
              <a:t>конфликтов, в которых Англия принимала участие в XVIII ст., были связаны с колониальными </a:t>
            </a:r>
            <a:r>
              <a:rPr lang="ru-RU" sz="1300" dirty="0" smtClean="0"/>
              <a:t>вопросами»</a:t>
            </a:r>
            <a:r>
              <a:rPr lang="ru-RU" sz="1300" baseline="30000" dirty="0" smtClean="0"/>
              <a:t>2</a:t>
            </a:r>
            <a:r>
              <a:rPr lang="ru-RU" sz="1300" dirty="0" smtClean="0"/>
              <a:t>. «…</a:t>
            </a:r>
            <a:r>
              <a:rPr lang="ru-RU" sz="1300" dirty="0"/>
              <a:t>если в 1805 г. экспорт </a:t>
            </a:r>
            <a:r>
              <a:rPr lang="ru-RU" sz="1300" dirty="0" err="1" smtClean="0"/>
              <a:t>х</a:t>
            </a:r>
            <a:r>
              <a:rPr lang="en-US" sz="1300" dirty="0" smtClean="0"/>
              <a:t>/</a:t>
            </a:r>
            <a:r>
              <a:rPr lang="ru-RU" sz="1300" dirty="0" smtClean="0"/>
              <a:t>б изделий </a:t>
            </a:r>
            <a:r>
              <a:rPr lang="ru-RU" sz="1300" dirty="0"/>
              <a:t>составил 9,5 млн. ф. с., то в 1809 г. уже 19,4 млн. ф. с</a:t>
            </a:r>
            <a:r>
              <a:rPr lang="ru-RU" sz="1300" dirty="0" smtClean="0"/>
              <a:t>.»</a:t>
            </a:r>
            <a:r>
              <a:rPr lang="ru-RU" sz="1300" baseline="30000" dirty="0" smtClean="0"/>
              <a:t>3</a:t>
            </a:r>
            <a:r>
              <a:rPr lang="ru-RU" sz="1300" dirty="0"/>
              <a:t>.</a:t>
            </a:r>
            <a:r>
              <a:rPr lang="ru-RU" sz="1300" baseline="30000" dirty="0" smtClean="0"/>
              <a:t> </a:t>
            </a:r>
            <a:r>
              <a:rPr lang="ru-RU" sz="1300" dirty="0" smtClean="0"/>
              <a:t>Например, изготовленные машинным способом английские х/б ткани </a:t>
            </a:r>
            <a:r>
              <a:rPr lang="ru-RU" sz="1300" dirty="0"/>
              <a:t>привели </a:t>
            </a:r>
            <a:r>
              <a:rPr lang="ru-RU" sz="1300" dirty="0" smtClean="0"/>
              <a:t>к уничтожению …………………….легкой </a:t>
            </a:r>
            <a:r>
              <a:rPr lang="ru-RU" sz="1300" dirty="0"/>
              <a:t>промышленности </a:t>
            </a:r>
            <a:r>
              <a:rPr lang="ru-RU" sz="1300" dirty="0" smtClean="0"/>
              <a:t>Индии</a:t>
            </a:r>
            <a:r>
              <a:rPr lang="ru-RU" sz="1300" dirty="0"/>
              <a:t>, в которой </a:t>
            </a:r>
            <a:r>
              <a:rPr lang="ru-RU" sz="1300" dirty="0" smtClean="0"/>
              <a:t>…………………….применяли </a:t>
            </a:r>
            <a:r>
              <a:rPr lang="ru-RU" sz="1300" dirty="0"/>
              <a:t>ручное </a:t>
            </a:r>
            <a:r>
              <a:rPr lang="ru-RU" sz="1300" dirty="0" smtClean="0"/>
              <a:t>оборудование. «Экспорт …………………….английских х</a:t>
            </a:r>
            <a:r>
              <a:rPr lang="en-US" sz="1300" dirty="0" smtClean="0"/>
              <a:t>/</a:t>
            </a:r>
            <a:r>
              <a:rPr lang="ru-RU" sz="1300" dirty="0" smtClean="0"/>
              <a:t>б тканей </a:t>
            </a:r>
            <a:r>
              <a:rPr lang="ru-RU" sz="1300" dirty="0"/>
              <a:t>в Индию </a:t>
            </a:r>
            <a:r>
              <a:rPr lang="ru-RU" sz="1300" dirty="0" smtClean="0"/>
              <a:t>в 1814-1835 …………………….возрос </a:t>
            </a:r>
            <a:r>
              <a:rPr lang="ru-RU" sz="1300" dirty="0"/>
              <a:t>в 65 </a:t>
            </a:r>
            <a:r>
              <a:rPr lang="ru-RU" sz="1300" dirty="0" smtClean="0"/>
              <a:t>раз»</a:t>
            </a:r>
            <a:r>
              <a:rPr lang="ru-RU" sz="1300" baseline="30000" dirty="0" smtClean="0"/>
              <a:t> 4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grpSp>
        <p:nvGrpSpPr>
          <p:cNvPr id="53" name="Группа 52"/>
          <p:cNvGrpSpPr/>
          <p:nvPr/>
        </p:nvGrpSpPr>
        <p:grpSpPr>
          <a:xfrm>
            <a:off x="107504" y="4066880"/>
            <a:ext cx="2724440" cy="1594368"/>
            <a:chOff x="407400" y="4321217"/>
            <a:chExt cx="3139454" cy="1988103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18" y="4556975"/>
              <a:ext cx="2464429" cy="1752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407400" y="4321217"/>
              <a:ext cx="31394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1200" b="1" dirty="0" smtClean="0"/>
                <a:t>Экспансия сборочных з-в Форда</a:t>
              </a:r>
            </a:p>
            <a:p>
              <a:pPr algn="r">
                <a:defRPr/>
              </a:pPr>
              <a:r>
                <a:rPr lang="ru-RU" sz="1200" b="1" dirty="0" smtClean="0"/>
                <a:t>в 1904-1938 гг.</a:t>
              </a:r>
              <a:endParaRPr lang="ru-RU" sz="1200" b="1" dirty="0"/>
            </a:p>
          </p:txBody>
        </p:sp>
      </p:grpSp>
      <p:pic>
        <p:nvPicPr>
          <p:cNvPr id="23" name="Picture 6" descr="http://www.boeing.com/commercial/cmo/images/cmo_fleet_dev_chart3_lrg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0" t="7883" r="3864" b="18603"/>
          <a:stretch/>
        </p:blipFill>
        <p:spPr bwMode="auto">
          <a:xfrm>
            <a:off x="6228184" y="3901584"/>
            <a:ext cx="213719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70725" y="3789040"/>
            <a:ext cx="8105731" cy="17423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996952"/>
            <a:ext cx="2766624" cy="216024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355976" y="5589240"/>
            <a:ext cx="43204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>
                <a:latin typeface="Arial" pitchFamily="34" charset="0"/>
                <a:cs typeface="Times New Roman" pitchFamily="18" charset="0"/>
              </a:rPr>
              <a:t>Компаниям Боинг и </a:t>
            </a:r>
            <a:r>
              <a:rPr lang="ru-RU" sz="1400" dirty="0" err="1" smtClean="0">
                <a:latin typeface="Arial" pitchFamily="34" charset="0"/>
                <a:cs typeface="Times New Roman" pitchFamily="18" charset="0"/>
              </a:rPr>
              <a:t>Аэробас</a:t>
            </a:r>
            <a:r>
              <a:rPr lang="ru-RU" sz="1400" dirty="0" smtClean="0">
                <a:latin typeface="Arial" pitchFamily="34" charset="0"/>
                <a:cs typeface="Times New Roman" pitchFamily="18" charset="0"/>
              </a:rPr>
              <a:t> для обеспечения конкурентоспособности их производств необходимо каждой около ½ мирового рынка.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5536" y="5589240"/>
            <a:ext cx="3672408" cy="738664"/>
          </a:xfrm>
          <a:prstGeom prst="rect">
            <a:avLst/>
          </a:prstGeom>
        </p:spPr>
        <p:txBody>
          <a:bodyPr wrap="square" rIns="72000">
            <a:spAutoFit/>
          </a:bodyPr>
          <a:lstStyle/>
          <a:p>
            <a:r>
              <a:rPr lang="ru-RU" sz="1400" dirty="0" smtClean="0"/>
              <a:t>В 1920-х компания Форда владела 75% рынка, охватывая 36 стран на 3 континентах.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813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/>
                </a:solidFill>
              </a:rPr>
              <a:t>Раздел 4. </a:t>
            </a:r>
            <a:r>
              <a:rPr lang="ru-RU" sz="2800" b="1" dirty="0" err="1" smtClean="0">
                <a:solidFill>
                  <a:schemeClr val="accent1"/>
                </a:solidFill>
              </a:rPr>
              <a:t>СРТ</a:t>
            </a:r>
            <a:r>
              <a:rPr lang="ru-RU" sz="2800" b="1" dirty="0" smtClean="0">
                <a:solidFill>
                  <a:schemeClr val="accent1"/>
                </a:solidFill>
              </a:rPr>
              <a:t> и есть рынок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6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26" y="3377146"/>
            <a:ext cx="2598658" cy="294894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9975" y="5277589"/>
            <a:ext cx="2274719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0" rIns="36000">
            <a:spAutoFit/>
          </a:bodyPr>
          <a:lstStyle/>
          <a:p>
            <a:pPr algn="r"/>
            <a:r>
              <a:rPr lang="ru-RU" sz="1200" dirty="0"/>
              <a:t>Некоторые из более чем 10 операций производства карандашей, </a:t>
            </a:r>
            <a:r>
              <a:rPr lang="ru-RU" sz="1200" dirty="0" err="1"/>
              <a:t>Кесвик</a:t>
            </a:r>
            <a:r>
              <a:rPr lang="ru-RU" sz="1200" dirty="0"/>
              <a:t>, </a:t>
            </a:r>
            <a:r>
              <a:rPr lang="ru-RU" sz="1200" dirty="0" err="1"/>
              <a:t>ок</a:t>
            </a:r>
            <a:r>
              <a:rPr lang="ru-RU" sz="1200" dirty="0"/>
              <a:t>. 1854 г. Производительность ф-</a:t>
            </a:r>
            <a:r>
              <a:rPr lang="ru-RU" sz="1200" dirty="0" err="1"/>
              <a:t>ки</a:t>
            </a:r>
            <a:endParaRPr lang="ru-RU" sz="1200" dirty="0"/>
          </a:p>
          <a:p>
            <a:pPr algn="r"/>
            <a:r>
              <a:rPr lang="ru-RU" sz="1200" dirty="0"/>
              <a:t>5-6 млн. карандашей в год</a:t>
            </a:r>
            <a:r>
              <a:rPr lang="ru-RU" sz="1200" baseline="30000" dirty="0"/>
              <a:t>1</a:t>
            </a:r>
            <a:r>
              <a:rPr lang="ru-RU" sz="1200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43000"/>
          </a:xfrm>
        </p:spPr>
        <p:txBody>
          <a:bodyPr>
            <a:noAutofit/>
          </a:bodyPr>
          <a:lstStyle/>
          <a:p>
            <a:r>
              <a:rPr lang="ru-RU" sz="2400" dirty="0"/>
              <a:t>Любой «продукт» строится из деятельностей по его созданию, а не из тех или иных материальных компонент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9136" y="1134123"/>
            <a:ext cx="8287320" cy="720080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/>
            <a:r>
              <a:rPr lang="ru-RU" dirty="0"/>
              <a:t>Тезис 1. Рассматривая ту или иную "вещь", тот или иной "продукт", например, дом или автомобиль, или ещё более простой - "куртку подёнщика" или карандаш, мы должны понимать, что для своего создания или производства он требует огромного числа разных деятельностей.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929189"/>
            <a:ext cx="3684658" cy="22998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7013" y="4421430"/>
            <a:ext cx="3501693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Можно сказать, что любой "продукт" строится из деятельностей по его созданию, а не из тех или иных материальных компонент. Если такие деятельности есть, мы можем создать конечный продукт; если их нет, нам, как минимум, нужно будет их сначала построить.</a:t>
            </a:r>
            <a:endParaRPr lang="en-US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52" y="1891530"/>
            <a:ext cx="2160239" cy="13476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53" y="3383525"/>
            <a:ext cx="2089442" cy="1313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489" y="1873948"/>
            <a:ext cx="2166748" cy="13419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28163" y="3353776"/>
            <a:ext cx="2467036" cy="2972318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8" name="Rectangle 9"/>
          <p:cNvSpPr/>
          <p:nvPr/>
        </p:nvSpPr>
        <p:spPr>
          <a:xfrm>
            <a:off x="611560" y="6657463"/>
            <a:ext cx="5544616" cy="21544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800" baseline="30000" dirty="0"/>
              <a:t>1 </a:t>
            </a:r>
            <a:r>
              <a:rPr lang="ru-RU" sz="800" dirty="0"/>
              <a:t>Генри </a:t>
            </a:r>
            <a:r>
              <a:rPr lang="ru-RU" sz="800" dirty="0" err="1"/>
              <a:t>Петроски</a:t>
            </a:r>
            <a:r>
              <a:rPr lang="ru-RU" sz="800" dirty="0"/>
              <a:t>. Карандаш. История создания и другие подробности. М., 2015</a:t>
            </a:r>
          </a:p>
        </p:txBody>
      </p:sp>
      <p:sp>
        <p:nvSpPr>
          <p:cNvPr id="20" name="Slide Number Placeholder 2"/>
          <p:cNvSpPr txBox="1">
            <a:spLocks/>
          </p:cNvSpPr>
          <p:nvPr/>
        </p:nvSpPr>
        <p:spPr>
          <a:xfrm>
            <a:off x="90470" y="6357958"/>
            <a:ext cx="409564" cy="365760"/>
          </a:xfrm>
          <a:prstGeom prst="rect">
            <a:avLst/>
          </a:prstGeom>
        </p:spPr>
        <p:txBody>
          <a:bodyPr vert="horz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95253" y="4647499"/>
            <a:ext cx="2048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Немецкая карандашная фабрика сер. XIX в.</a:t>
            </a:r>
            <a:r>
              <a:rPr lang="ru-RU" sz="1200" baseline="30000" dirty="0"/>
              <a:t>1</a:t>
            </a:r>
            <a:r>
              <a:rPr lang="ru-R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41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/>
                </a:solidFill>
              </a:rPr>
              <a:t>Введение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>
              <a:tabLst>
                <a:tab pos="7089775" algn="l"/>
              </a:tabLst>
            </a:pPr>
            <a:r>
              <a:rPr lang="ru-RU" sz="2400" dirty="0"/>
              <a:t>Уровни разделения труда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9" y="836712"/>
            <a:ext cx="8568952" cy="5832648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980728"/>
            <a:ext cx="6304214" cy="4248472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068586"/>
            <a:ext cx="3962988" cy="2539878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043444"/>
            <a:ext cx="4080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Уровень цеха – разделение работ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587412"/>
            <a:ext cx="2249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Уровень национальной или глобальной экономики – РТ между предприятиями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35045" y="3274564"/>
            <a:ext cx="16854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Уровень общества – разделение занятий (и знаний)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58" y="1375851"/>
            <a:ext cx="3778782" cy="21880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7556" y="4249080"/>
            <a:ext cx="3000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США: в 17 шт. 26 компаний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5433" y="4663081"/>
            <a:ext cx="2164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Франция: 6 компаний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7944" y="4477409"/>
            <a:ext cx="2000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Италия: 1 компания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560" y="4477410"/>
            <a:ext cx="280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Великобритания: 6 компаний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23928" y="4253606"/>
            <a:ext cx="2086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/>
              <a:t>Швеция: 1 компания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79542" y="4705399"/>
            <a:ext cx="1832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Корея: 1 компания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46656" y="4869160"/>
            <a:ext cx="2039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/>
              <a:t>Япония: 6 компаний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539552" y="3645024"/>
            <a:ext cx="60650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Boeing </a:t>
            </a:r>
            <a:r>
              <a:rPr lang="ru-RU" sz="1400" dirty="0">
                <a:latin typeface="Arial" pitchFamily="34" charset="0"/>
                <a:cs typeface="Times New Roman" pitchFamily="18" charset="0"/>
              </a:rPr>
              <a:t>787 создается кооперацией около 50 предприятий, расположенных на 23 территориях 9-и стран:</a:t>
            </a:r>
          </a:p>
        </p:txBody>
      </p:sp>
      <p:pic>
        <p:nvPicPr>
          <p:cNvPr id="22" name="Picture 6" descr="ASME.o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496" y="5333276"/>
            <a:ext cx="1096350" cy="6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Logo of International Council on Systems Engineering (INCOSE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332" y="5366039"/>
            <a:ext cx="1994655" cy="36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2117446" y="5797742"/>
            <a:ext cx="1502629" cy="573286"/>
            <a:chOff x="2252779" y="4041068"/>
            <a:chExt cx="3096344" cy="1224136"/>
          </a:xfrm>
        </p:grpSpPr>
        <p:sp>
          <p:nvSpPr>
            <p:cNvPr id="25" name="Овал 24"/>
            <p:cNvSpPr/>
            <p:nvPr/>
          </p:nvSpPr>
          <p:spPr>
            <a:xfrm>
              <a:off x="2252779" y="4041068"/>
              <a:ext cx="3096344" cy="1224136"/>
            </a:xfrm>
            <a:prstGeom prst="ellipse">
              <a:avLst/>
            </a:prstGeom>
            <a:ln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  <p:pic>
          <p:nvPicPr>
            <p:cNvPr id="26" name="Picture 2" descr="http://t0.gstatic.com/images?q=tbn:ANd9GcS28vL5_BjZGW1q9bzaXBquaqB0ddbC02YfyIiNbvZssl0El_mFN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481" y="4340212"/>
              <a:ext cx="2633977" cy="625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02" y="6100476"/>
            <a:ext cx="1093686" cy="428084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V="1">
            <a:off x="1637172" y="6248723"/>
            <a:ext cx="511897" cy="137985"/>
          </a:xfrm>
          <a:prstGeom prst="straightConnector1">
            <a:avLst/>
          </a:prstGeom>
          <a:ln w="19050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301428" y="5582989"/>
            <a:ext cx="43317" cy="308557"/>
          </a:xfrm>
          <a:prstGeom prst="straightConnector1">
            <a:avLst/>
          </a:prstGeom>
          <a:ln w="19050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832941" y="5668512"/>
            <a:ext cx="502405" cy="277446"/>
          </a:xfrm>
          <a:prstGeom prst="straightConnector1">
            <a:avLst/>
          </a:prstGeom>
          <a:ln w="19050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IEEE logo.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316" y="6066460"/>
            <a:ext cx="1078632" cy="35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 стрелкой 31"/>
          <p:cNvCxnSpPr/>
          <p:nvPr/>
        </p:nvCxnSpPr>
        <p:spPr>
          <a:xfrm flipH="1" flipV="1">
            <a:off x="3411623" y="6157120"/>
            <a:ext cx="568052" cy="183206"/>
          </a:xfrm>
          <a:prstGeom prst="straightConnector1">
            <a:avLst/>
          </a:prstGeom>
          <a:ln w="19050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5" r="6368"/>
          <a:stretch/>
        </p:blipFill>
        <p:spPr>
          <a:xfrm>
            <a:off x="3897634" y="5318409"/>
            <a:ext cx="847179" cy="627549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 flipH="1">
            <a:off x="3515148" y="5708408"/>
            <a:ext cx="552796" cy="304905"/>
          </a:xfrm>
          <a:prstGeom prst="straightConnector1">
            <a:avLst/>
          </a:prstGeom>
          <a:ln w="19050">
            <a:solidFill>
              <a:schemeClr val="accent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4932040" y="5283785"/>
            <a:ext cx="39997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Для того, чтобы </a:t>
            </a:r>
            <a:r>
              <a:rPr lang="en-US" sz="1400" dirty="0"/>
              <a:t>Boeing</a:t>
            </a:r>
            <a:r>
              <a:rPr lang="ru-RU" sz="1400" dirty="0"/>
              <a:t> и его партнеры смоги привлечь на свои предприятия квалифицированный персонал, необходимые специалисты должны сформироваться в профессиональных организациях</a:t>
            </a:r>
            <a:endParaRPr lang="ru-RU" sz="1400" dirty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9912" y="4899318"/>
            <a:ext cx="1439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Австралия: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0994" y="4039323"/>
            <a:ext cx="1681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ФРГ: 2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3645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5256730" y="1124744"/>
            <a:ext cx="3779766" cy="954107"/>
          </a:xfrm>
          <a:prstGeom prst="rect">
            <a:avLst/>
          </a:prstGeom>
          <a:solidFill>
            <a:schemeClr val="lt1"/>
          </a:solidFill>
        </p:spPr>
        <p:txBody>
          <a:bodyPr wrap="square" lIns="0" rIns="0" rtlCol="0">
            <a:spAutoFit/>
          </a:bodyPr>
          <a:lstStyle/>
          <a:p>
            <a:pPr>
              <a:buAutoNum type="arabicPeriod" startAt="3"/>
            </a:pPr>
            <a:r>
              <a:rPr lang="ru-RU" sz="1400" dirty="0" smtClean="0"/>
              <a:t>Занятие человеком места в более «глубокой» (и более производительной) СРТ создает возможность для роста его з/п.</a:t>
            </a:r>
          </a:p>
          <a:p>
            <a:r>
              <a:rPr lang="ru-RU" sz="1400" dirty="0" smtClean="0"/>
              <a:t>           Растут доходы домохозяйств.</a:t>
            </a:r>
            <a:endParaRPr lang="ru-RU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2699792" y="5589240"/>
            <a:ext cx="3641231" cy="1169551"/>
          </a:xfrm>
          <a:prstGeom prst="rect">
            <a:avLst/>
          </a:prstGeom>
          <a:solidFill>
            <a:schemeClr val="lt1"/>
          </a:solidFill>
        </p:spPr>
        <p:txBody>
          <a:bodyPr wrap="square" lIns="0" rIns="0" rtlCol="0">
            <a:spAutoFit/>
          </a:bodyPr>
          <a:lstStyle/>
          <a:p>
            <a:r>
              <a:rPr lang="ru-RU" sz="1400" dirty="0" smtClean="0"/>
              <a:t>6. Углубление РТ в одних секторах вызывает необходимость роста масштабов производства и производительности труда в других производствах, связанных с первыми.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107504" y="4727532"/>
            <a:ext cx="2592288" cy="1631216"/>
          </a:xfrm>
          <a:prstGeom prst="rect">
            <a:avLst/>
          </a:prstGeom>
          <a:solidFill>
            <a:schemeClr val="lt1"/>
          </a:solidFill>
        </p:spPr>
        <p:txBody>
          <a:bodyPr wrap="square" lIns="0" rIns="0" rtlCol="0">
            <a:spAutoFit/>
          </a:bodyPr>
          <a:lstStyle/>
          <a:p>
            <a:r>
              <a:rPr lang="ru-RU" sz="1600" b="1" dirty="0" smtClean="0"/>
              <a:t>7. </a:t>
            </a:r>
            <a:r>
              <a:rPr lang="ru-RU" sz="1400" dirty="0" smtClean="0"/>
              <a:t>Трудовые ресурсы и др. факторы производства «перетекают» в более производительные предприятия и сектора, стимулируя воспроизводство циклов экономического роста</a:t>
            </a:r>
            <a:endParaRPr lang="ru-R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234210" y="1467361"/>
            <a:ext cx="3373061" cy="1169551"/>
          </a:xfrm>
          <a:prstGeom prst="rect">
            <a:avLst/>
          </a:prstGeom>
          <a:solidFill>
            <a:schemeClr val="lt1"/>
          </a:solidFill>
        </p:spPr>
        <p:txBody>
          <a:bodyPr wrap="square" lIns="0" rIns="0" rtlCol="0">
            <a:spAutoFit/>
          </a:bodyPr>
          <a:lstStyle/>
          <a:p>
            <a:r>
              <a:rPr lang="ru-RU" sz="1400" dirty="0" smtClean="0"/>
              <a:t>2. При прочих равных условиях рост производительности труда приводит к снижению себестоимости  производимого продукта и цен</a:t>
            </a:r>
          </a:p>
          <a:p>
            <a:r>
              <a:rPr lang="ru-RU" sz="1400" dirty="0" smtClean="0"/>
              <a:t>на него для потребителя</a:t>
            </a:r>
            <a:endParaRPr lang="ru-RU" sz="1400" dirty="0"/>
          </a:p>
        </p:txBody>
      </p:sp>
      <p:sp>
        <p:nvSpPr>
          <p:cNvPr id="45" name="Овал 44"/>
          <p:cNvSpPr/>
          <p:nvPr/>
        </p:nvSpPr>
        <p:spPr>
          <a:xfrm>
            <a:off x="2442646" y="1751830"/>
            <a:ext cx="3857407" cy="3837409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43000"/>
          </a:xfrm>
        </p:spPr>
        <p:txBody>
          <a:bodyPr anchor="t">
            <a:normAutofit/>
          </a:bodyPr>
          <a:lstStyle/>
          <a:p>
            <a:r>
              <a:rPr lang="ru-RU" sz="2400" dirty="0"/>
              <a:t>Сама СРТ и является рынком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4368690" y="1751830"/>
            <a:ext cx="1487487" cy="1920875"/>
          </a:xfrm>
          <a:custGeom>
            <a:avLst/>
            <a:gdLst>
              <a:gd name="T0" fmla="*/ 0 w 16770"/>
              <a:gd name="T1" fmla="*/ 0 h 21600"/>
              <a:gd name="T2" fmla="*/ 1487487 w 16770"/>
              <a:gd name="T3" fmla="*/ 710279 h 21600"/>
              <a:gd name="T4" fmla="*/ 0 w 16770"/>
              <a:gd name="T5" fmla="*/ 192087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770" h="21600" fill="none" extrusionOk="0">
                <a:moveTo>
                  <a:pt x="-1" y="0"/>
                </a:moveTo>
                <a:cubicBezTo>
                  <a:pt x="6507" y="0"/>
                  <a:pt x="12668" y="2934"/>
                  <a:pt x="16770" y="7986"/>
                </a:cubicBezTo>
              </a:path>
              <a:path w="16770" h="21600" stroke="0" extrusionOk="0">
                <a:moveTo>
                  <a:pt x="-1" y="0"/>
                </a:moveTo>
                <a:cubicBezTo>
                  <a:pt x="6507" y="0"/>
                  <a:pt x="12668" y="2934"/>
                  <a:pt x="16770" y="7986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Arc 4"/>
          <p:cNvSpPr>
            <a:spLocks/>
          </p:cNvSpPr>
          <p:nvPr/>
        </p:nvSpPr>
        <p:spPr bwMode="auto">
          <a:xfrm>
            <a:off x="4368690" y="2461443"/>
            <a:ext cx="1917700" cy="1639887"/>
          </a:xfrm>
          <a:custGeom>
            <a:avLst/>
            <a:gdLst>
              <a:gd name="T0" fmla="*/ 1488881 w 21600"/>
              <a:gd name="T1" fmla="*/ 0 h 18445"/>
              <a:gd name="T2" fmla="*/ 1869136 w 21600"/>
              <a:gd name="T3" fmla="*/ 1639887 h 18445"/>
              <a:gd name="T4" fmla="*/ 0 w 21600"/>
              <a:gd name="T5" fmla="*/ 1210289 h 1844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8445" fill="none" extrusionOk="0">
                <a:moveTo>
                  <a:pt x="16770" y="-1"/>
                </a:moveTo>
                <a:cubicBezTo>
                  <a:pt x="19894" y="3848"/>
                  <a:pt x="21600" y="8655"/>
                  <a:pt x="21600" y="13613"/>
                </a:cubicBezTo>
                <a:cubicBezTo>
                  <a:pt x="21600" y="15239"/>
                  <a:pt x="21416" y="16860"/>
                  <a:pt x="21052" y="18444"/>
                </a:cubicBezTo>
              </a:path>
              <a:path w="21600" h="18445" stroke="0" extrusionOk="0">
                <a:moveTo>
                  <a:pt x="16770" y="-1"/>
                </a:moveTo>
                <a:cubicBezTo>
                  <a:pt x="19894" y="3848"/>
                  <a:pt x="21600" y="8655"/>
                  <a:pt x="21600" y="13613"/>
                </a:cubicBezTo>
                <a:cubicBezTo>
                  <a:pt x="21600" y="15239"/>
                  <a:pt x="21416" y="16860"/>
                  <a:pt x="21052" y="18444"/>
                </a:cubicBezTo>
                <a:lnTo>
                  <a:pt x="0" y="13613"/>
                </a:lnTo>
                <a:lnTo>
                  <a:pt x="16770" y="-1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Arc 5"/>
          <p:cNvSpPr>
            <a:spLocks/>
          </p:cNvSpPr>
          <p:nvPr/>
        </p:nvSpPr>
        <p:spPr bwMode="auto">
          <a:xfrm>
            <a:off x="4368690" y="3672705"/>
            <a:ext cx="1868487" cy="1724025"/>
          </a:xfrm>
          <a:custGeom>
            <a:avLst/>
            <a:gdLst>
              <a:gd name="T0" fmla="*/ 1868487 w 21053"/>
              <a:gd name="T1" fmla="*/ 429562 h 19393"/>
              <a:gd name="T2" fmla="*/ 844116 w 21053"/>
              <a:gd name="T3" fmla="*/ 1724025 h 19393"/>
              <a:gd name="T4" fmla="*/ 0 w 21053"/>
              <a:gd name="T5" fmla="*/ 0 h 193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053" h="19393" fill="none" extrusionOk="0">
                <a:moveTo>
                  <a:pt x="21052" y="4831"/>
                </a:moveTo>
                <a:cubicBezTo>
                  <a:pt x="19596" y="11176"/>
                  <a:pt x="15356" y="16526"/>
                  <a:pt x="9511" y="19393"/>
                </a:cubicBezTo>
              </a:path>
              <a:path w="21053" h="19393" stroke="0" extrusionOk="0">
                <a:moveTo>
                  <a:pt x="21052" y="4831"/>
                </a:moveTo>
                <a:cubicBezTo>
                  <a:pt x="19596" y="11176"/>
                  <a:pt x="15356" y="16526"/>
                  <a:pt x="9511" y="19393"/>
                </a:cubicBezTo>
                <a:lnTo>
                  <a:pt x="0" y="0"/>
                </a:lnTo>
                <a:lnTo>
                  <a:pt x="21052" y="4831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Arc 6"/>
          <p:cNvSpPr>
            <a:spLocks/>
          </p:cNvSpPr>
          <p:nvPr/>
        </p:nvSpPr>
        <p:spPr bwMode="auto">
          <a:xfrm>
            <a:off x="3524140" y="3672705"/>
            <a:ext cx="1689100" cy="1920875"/>
          </a:xfrm>
          <a:custGeom>
            <a:avLst/>
            <a:gdLst>
              <a:gd name="T0" fmla="*/ 1689100 w 19036"/>
              <a:gd name="T1" fmla="*/ 1724608 h 21600"/>
              <a:gd name="T2" fmla="*/ 0 w 19036"/>
              <a:gd name="T3" fmla="*/ 1723985 h 21600"/>
              <a:gd name="T4" fmla="*/ 845171 w 19036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036" h="21600" fill="none" extrusionOk="0">
                <a:moveTo>
                  <a:pt x="19036" y="19393"/>
                </a:moveTo>
                <a:cubicBezTo>
                  <a:pt x="16075" y="20845"/>
                  <a:pt x="12822" y="21599"/>
                  <a:pt x="9525" y="21600"/>
                </a:cubicBezTo>
                <a:cubicBezTo>
                  <a:pt x="6222" y="21600"/>
                  <a:pt x="2963" y="20842"/>
                  <a:pt x="-1" y="19386"/>
                </a:cubicBezTo>
              </a:path>
              <a:path w="19036" h="21600" stroke="0" extrusionOk="0">
                <a:moveTo>
                  <a:pt x="19036" y="19393"/>
                </a:moveTo>
                <a:cubicBezTo>
                  <a:pt x="16075" y="20845"/>
                  <a:pt x="12822" y="21599"/>
                  <a:pt x="9525" y="21600"/>
                </a:cubicBezTo>
                <a:cubicBezTo>
                  <a:pt x="6222" y="21600"/>
                  <a:pt x="2963" y="20842"/>
                  <a:pt x="-1" y="19386"/>
                </a:cubicBezTo>
                <a:lnTo>
                  <a:pt x="9525" y="0"/>
                </a:lnTo>
                <a:lnTo>
                  <a:pt x="19036" y="19393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Arc 7"/>
          <p:cNvSpPr>
            <a:spLocks/>
          </p:cNvSpPr>
          <p:nvPr/>
        </p:nvSpPr>
        <p:spPr bwMode="auto">
          <a:xfrm>
            <a:off x="2500202" y="3672705"/>
            <a:ext cx="1868488" cy="1724025"/>
          </a:xfrm>
          <a:custGeom>
            <a:avLst/>
            <a:gdLst>
              <a:gd name="T0" fmla="*/ 1023169 w 21054"/>
              <a:gd name="T1" fmla="*/ 1724025 h 19386"/>
              <a:gd name="T2" fmla="*/ 0 w 21054"/>
              <a:gd name="T3" fmla="*/ 429361 h 19386"/>
              <a:gd name="T4" fmla="*/ 1868488 w 21054"/>
              <a:gd name="T5" fmla="*/ 0 h 193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054" h="19386" fill="none" extrusionOk="0">
                <a:moveTo>
                  <a:pt x="11528" y="19386"/>
                </a:moveTo>
                <a:cubicBezTo>
                  <a:pt x="5689" y="16517"/>
                  <a:pt x="1454" y="11169"/>
                  <a:pt x="0" y="4827"/>
                </a:cubicBezTo>
              </a:path>
              <a:path w="21054" h="19386" stroke="0" extrusionOk="0">
                <a:moveTo>
                  <a:pt x="11528" y="19386"/>
                </a:moveTo>
                <a:cubicBezTo>
                  <a:pt x="5689" y="16517"/>
                  <a:pt x="1454" y="11169"/>
                  <a:pt x="0" y="4827"/>
                </a:cubicBezTo>
                <a:lnTo>
                  <a:pt x="21054" y="0"/>
                </a:lnTo>
                <a:lnTo>
                  <a:pt x="11528" y="19386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450990" y="2463030"/>
            <a:ext cx="1917700" cy="1639888"/>
          </a:xfrm>
          <a:custGeom>
            <a:avLst/>
            <a:gdLst>
              <a:gd name="T0" fmla="*/ 48475 w 21600"/>
              <a:gd name="T1" fmla="*/ 1639888 h 18433"/>
              <a:gd name="T2" fmla="*/ 428198 w 21600"/>
              <a:gd name="T3" fmla="*/ 0 h 18433"/>
              <a:gd name="T4" fmla="*/ 1917700 w 21600"/>
              <a:gd name="T5" fmla="*/ 1210366 h 1843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8433" fill="none" extrusionOk="0">
                <a:moveTo>
                  <a:pt x="546" y="18432"/>
                </a:moveTo>
                <a:cubicBezTo>
                  <a:pt x="183" y="16849"/>
                  <a:pt x="0" y="15229"/>
                  <a:pt x="0" y="13605"/>
                </a:cubicBezTo>
                <a:cubicBezTo>
                  <a:pt x="-1" y="8651"/>
                  <a:pt x="1702" y="3847"/>
                  <a:pt x="4823" y="0"/>
                </a:cubicBezTo>
              </a:path>
              <a:path w="21600" h="18433" stroke="0" extrusionOk="0">
                <a:moveTo>
                  <a:pt x="546" y="18432"/>
                </a:moveTo>
                <a:cubicBezTo>
                  <a:pt x="183" y="16849"/>
                  <a:pt x="0" y="15229"/>
                  <a:pt x="0" y="13605"/>
                </a:cubicBezTo>
                <a:cubicBezTo>
                  <a:pt x="-1" y="8651"/>
                  <a:pt x="1702" y="3847"/>
                  <a:pt x="4823" y="0"/>
                </a:cubicBezTo>
                <a:lnTo>
                  <a:pt x="21600" y="13605"/>
                </a:lnTo>
                <a:lnTo>
                  <a:pt x="546" y="18432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Arc 9"/>
          <p:cNvSpPr>
            <a:spLocks/>
          </p:cNvSpPr>
          <p:nvPr/>
        </p:nvSpPr>
        <p:spPr bwMode="auto">
          <a:xfrm>
            <a:off x="2879615" y="1751830"/>
            <a:ext cx="1489075" cy="1920875"/>
          </a:xfrm>
          <a:custGeom>
            <a:avLst/>
            <a:gdLst>
              <a:gd name="T0" fmla="*/ 0 w 16777"/>
              <a:gd name="T1" fmla="*/ 710991 h 21600"/>
              <a:gd name="T2" fmla="*/ 1489075 w 16777"/>
              <a:gd name="T3" fmla="*/ 0 h 21600"/>
              <a:gd name="T4" fmla="*/ 1489075 w 16777"/>
              <a:gd name="T5" fmla="*/ 192087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777" h="21600" fill="none" extrusionOk="0">
                <a:moveTo>
                  <a:pt x="0" y="7995"/>
                </a:moveTo>
                <a:cubicBezTo>
                  <a:pt x="4101" y="2937"/>
                  <a:pt x="10265" y="0"/>
                  <a:pt x="16776" y="0"/>
                </a:cubicBezTo>
              </a:path>
              <a:path w="16777" h="21600" stroke="0" extrusionOk="0">
                <a:moveTo>
                  <a:pt x="0" y="7995"/>
                </a:moveTo>
                <a:cubicBezTo>
                  <a:pt x="4101" y="2937"/>
                  <a:pt x="10265" y="0"/>
                  <a:pt x="16776" y="0"/>
                </a:cubicBezTo>
                <a:lnTo>
                  <a:pt x="16777" y="21600"/>
                </a:lnTo>
                <a:lnTo>
                  <a:pt x="0" y="7995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568590" y="2867843"/>
            <a:ext cx="1609725" cy="1609725"/>
          </a:xfrm>
          <a:prstGeom prst="ellipse">
            <a:avLst/>
          </a:prstGeom>
          <a:solidFill>
            <a:srgbClr val="680000"/>
          </a:solidFill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 rot="13906864">
            <a:off x="5348971" y="2181249"/>
            <a:ext cx="314325" cy="1452563"/>
          </a:xfrm>
          <a:custGeom>
            <a:avLst/>
            <a:gdLst>
              <a:gd name="T0" fmla="*/ 314325 w 198"/>
              <a:gd name="T1" fmla="*/ 195263 h 915"/>
              <a:gd name="T2" fmla="*/ 314325 w 198"/>
              <a:gd name="T3" fmla="*/ 0 h 915"/>
              <a:gd name="T4" fmla="*/ 0 w 198"/>
              <a:gd name="T5" fmla="*/ 733425 h 915"/>
              <a:gd name="T6" fmla="*/ 309563 w 198"/>
              <a:gd name="T7" fmla="*/ 1452563 h 915"/>
              <a:gd name="T8" fmla="*/ 309563 w 198"/>
              <a:gd name="T9" fmla="*/ 1238250 h 9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" h="915">
                <a:moveTo>
                  <a:pt x="198" y="123"/>
                </a:moveTo>
                <a:lnTo>
                  <a:pt x="198" y="0"/>
                </a:lnTo>
                <a:lnTo>
                  <a:pt x="0" y="462"/>
                </a:lnTo>
                <a:lnTo>
                  <a:pt x="195" y="915"/>
                </a:lnTo>
                <a:lnTo>
                  <a:pt x="195" y="780"/>
                </a:lnTo>
              </a:path>
            </a:pathLst>
          </a:custGeom>
          <a:solidFill>
            <a:schemeClr val="bg1"/>
          </a:solidFill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 rot="16968365">
            <a:off x="5507721" y="3381399"/>
            <a:ext cx="314325" cy="1452563"/>
          </a:xfrm>
          <a:custGeom>
            <a:avLst/>
            <a:gdLst>
              <a:gd name="T0" fmla="*/ 314325 w 198"/>
              <a:gd name="T1" fmla="*/ 195263 h 915"/>
              <a:gd name="T2" fmla="*/ 314325 w 198"/>
              <a:gd name="T3" fmla="*/ 0 h 915"/>
              <a:gd name="T4" fmla="*/ 0 w 198"/>
              <a:gd name="T5" fmla="*/ 733425 h 915"/>
              <a:gd name="T6" fmla="*/ 309563 w 198"/>
              <a:gd name="T7" fmla="*/ 1452563 h 915"/>
              <a:gd name="T8" fmla="*/ 309563 w 198"/>
              <a:gd name="T9" fmla="*/ 1238250 h 9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" h="915">
                <a:moveTo>
                  <a:pt x="198" y="123"/>
                </a:moveTo>
                <a:lnTo>
                  <a:pt x="198" y="0"/>
                </a:lnTo>
                <a:lnTo>
                  <a:pt x="0" y="462"/>
                </a:lnTo>
                <a:lnTo>
                  <a:pt x="195" y="915"/>
                </a:lnTo>
                <a:lnTo>
                  <a:pt x="195" y="780"/>
                </a:lnTo>
              </a:path>
            </a:pathLst>
          </a:custGeom>
          <a:solidFill>
            <a:schemeClr val="bg1"/>
          </a:solidFill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 rot="20024377">
            <a:off x="4683015" y="4237855"/>
            <a:ext cx="314325" cy="1452563"/>
          </a:xfrm>
          <a:custGeom>
            <a:avLst/>
            <a:gdLst>
              <a:gd name="T0" fmla="*/ 314325 w 198"/>
              <a:gd name="T1" fmla="*/ 195263 h 915"/>
              <a:gd name="T2" fmla="*/ 314325 w 198"/>
              <a:gd name="T3" fmla="*/ 0 h 915"/>
              <a:gd name="T4" fmla="*/ 0 w 198"/>
              <a:gd name="T5" fmla="*/ 733425 h 915"/>
              <a:gd name="T6" fmla="*/ 309563 w 198"/>
              <a:gd name="T7" fmla="*/ 1452563 h 915"/>
              <a:gd name="T8" fmla="*/ 309563 w 198"/>
              <a:gd name="T9" fmla="*/ 1238250 h 9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" h="915">
                <a:moveTo>
                  <a:pt x="198" y="123"/>
                </a:moveTo>
                <a:lnTo>
                  <a:pt x="198" y="0"/>
                </a:lnTo>
                <a:lnTo>
                  <a:pt x="0" y="462"/>
                </a:lnTo>
                <a:lnTo>
                  <a:pt x="195" y="915"/>
                </a:lnTo>
                <a:lnTo>
                  <a:pt x="195" y="780"/>
                </a:lnTo>
              </a:path>
            </a:pathLst>
          </a:custGeom>
          <a:solidFill>
            <a:schemeClr val="bg1"/>
          </a:solidFill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 rot="1517239">
            <a:off x="3482865" y="4110855"/>
            <a:ext cx="314325" cy="1452563"/>
          </a:xfrm>
          <a:custGeom>
            <a:avLst/>
            <a:gdLst>
              <a:gd name="T0" fmla="*/ 314325 w 198"/>
              <a:gd name="T1" fmla="*/ 195263 h 915"/>
              <a:gd name="T2" fmla="*/ 314325 w 198"/>
              <a:gd name="T3" fmla="*/ 0 h 915"/>
              <a:gd name="T4" fmla="*/ 0 w 198"/>
              <a:gd name="T5" fmla="*/ 733425 h 915"/>
              <a:gd name="T6" fmla="*/ 309563 w 198"/>
              <a:gd name="T7" fmla="*/ 1452563 h 915"/>
              <a:gd name="T8" fmla="*/ 309563 w 198"/>
              <a:gd name="T9" fmla="*/ 1238250 h 9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" h="915">
                <a:moveTo>
                  <a:pt x="198" y="123"/>
                </a:moveTo>
                <a:lnTo>
                  <a:pt x="198" y="0"/>
                </a:lnTo>
                <a:lnTo>
                  <a:pt x="0" y="462"/>
                </a:lnTo>
                <a:lnTo>
                  <a:pt x="195" y="915"/>
                </a:lnTo>
                <a:lnTo>
                  <a:pt x="195" y="780"/>
                </a:lnTo>
              </a:path>
            </a:pathLst>
          </a:custGeom>
          <a:solidFill>
            <a:schemeClr val="bg1"/>
          </a:solidFill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 rot="4577860">
            <a:off x="2853421" y="3121049"/>
            <a:ext cx="314325" cy="1452563"/>
          </a:xfrm>
          <a:custGeom>
            <a:avLst/>
            <a:gdLst>
              <a:gd name="T0" fmla="*/ 314325 w 198"/>
              <a:gd name="T1" fmla="*/ 195263 h 915"/>
              <a:gd name="T2" fmla="*/ 314325 w 198"/>
              <a:gd name="T3" fmla="*/ 0 h 915"/>
              <a:gd name="T4" fmla="*/ 0 w 198"/>
              <a:gd name="T5" fmla="*/ 733425 h 915"/>
              <a:gd name="T6" fmla="*/ 309563 w 198"/>
              <a:gd name="T7" fmla="*/ 1452563 h 915"/>
              <a:gd name="T8" fmla="*/ 309563 w 198"/>
              <a:gd name="T9" fmla="*/ 1238250 h 9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" h="915">
                <a:moveTo>
                  <a:pt x="198" y="123"/>
                </a:moveTo>
                <a:lnTo>
                  <a:pt x="198" y="0"/>
                </a:lnTo>
                <a:lnTo>
                  <a:pt x="0" y="462"/>
                </a:lnTo>
                <a:lnTo>
                  <a:pt x="195" y="915"/>
                </a:lnTo>
                <a:lnTo>
                  <a:pt x="195" y="780"/>
                </a:lnTo>
              </a:path>
            </a:pathLst>
          </a:custGeom>
          <a:solidFill>
            <a:schemeClr val="bg1"/>
          </a:solidFill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/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 rot="7754807">
            <a:off x="3247121" y="1978049"/>
            <a:ext cx="314325" cy="1452563"/>
          </a:xfrm>
          <a:custGeom>
            <a:avLst/>
            <a:gdLst>
              <a:gd name="T0" fmla="*/ 314325 w 198"/>
              <a:gd name="T1" fmla="*/ 195263 h 915"/>
              <a:gd name="T2" fmla="*/ 314325 w 198"/>
              <a:gd name="T3" fmla="*/ 0 h 915"/>
              <a:gd name="T4" fmla="*/ 0 w 198"/>
              <a:gd name="T5" fmla="*/ 733425 h 915"/>
              <a:gd name="T6" fmla="*/ 309563 w 198"/>
              <a:gd name="T7" fmla="*/ 1452563 h 915"/>
              <a:gd name="T8" fmla="*/ 309563 w 198"/>
              <a:gd name="T9" fmla="*/ 1238250 h 9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" h="915">
                <a:moveTo>
                  <a:pt x="198" y="123"/>
                </a:moveTo>
                <a:lnTo>
                  <a:pt x="198" y="0"/>
                </a:lnTo>
                <a:lnTo>
                  <a:pt x="0" y="462"/>
                </a:lnTo>
                <a:lnTo>
                  <a:pt x="195" y="915"/>
                </a:lnTo>
                <a:lnTo>
                  <a:pt x="195" y="780"/>
                </a:lnTo>
              </a:path>
            </a:pathLst>
          </a:custGeom>
          <a:solidFill>
            <a:schemeClr val="bg1"/>
          </a:solidFill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 rot="10745289">
            <a:off x="4346465" y="1577205"/>
            <a:ext cx="314325" cy="1452563"/>
          </a:xfrm>
          <a:custGeom>
            <a:avLst/>
            <a:gdLst>
              <a:gd name="T0" fmla="*/ 314325 w 198"/>
              <a:gd name="T1" fmla="*/ 195263 h 915"/>
              <a:gd name="T2" fmla="*/ 314325 w 198"/>
              <a:gd name="T3" fmla="*/ 0 h 915"/>
              <a:gd name="T4" fmla="*/ 0 w 198"/>
              <a:gd name="T5" fmla="*/ 733425 h 915"/>
              <a:gd name="T6" fmla="*/ 309563 w 198"/>
              <a:gd name="T7" fmla="*/ 1452563 h 915"/>
              <a:gd name="T8" fmla="*/ 309563 w 198"/>
              <a:gd name="T9" fmla="*/ 1238250 h 9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" h="915">
                <a:moveTo>
                  <a:pt x="198" y="123"/>
                </a:moveTo>
                <a:lnTo>
                  <a:pt x="198" y="0"/>
                </a:lnTo>
                <a:lnTo>
                  <a:pt x="0" y="462"/>
                </a:lnTo>
                <a:lnTo>
                  <a:pt x="195" y="915"/>
                </a:lnTo>
                <a:lnTo>
                  <a:pt x="195" y="780"/>
                </a:lnTo>
              </a:path>
            </a:pathLst>
          </a:custGeom>
          <a:solidFill>
            <a:schemeClr val="bg1"/>
          </a:solidFill>
          <a:ln w="63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733690" y="3456470"/>
            <a:ext cx="12795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kumimoji="0" lang="ru-RU" altLang="ru-RU" sz="2800" dirty="0" smtClean="0">
                <a:solidFill>
                  <a:schemeClr val="bg1"/>
                </a:solidFill>
              </a:rPr>
              <a:t>СРТ</a:t>
            </a:r>
            <a:endParaRPr kumimoji="0" lang="en-US" altLang="ru-RU" sz="2800" dirty="0">
              <a:solidFill>
                <a:schemeClr val="bg1"/>
              </a:solidFill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4670315" y="2421419"/>
            <a:ext cx="8985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ru-RU" altLang="ru-RU" sz="1400" dirty="0">
                <a:solidFill>
                  <a:schemeClr val="tx1"/>
                </a:solidFill>
              </a:rPr>
              <a:t>р</a:t>
            </a:r>
            <a:r>
              <a:rPr kumimoji="0" lang="ru-RU" altLang="ru-RU" sz="1400" dirty="0" smtClean="0">
                <a:solidFill>
                  <a:schemeClr val="tx1"/>
                </a:solidFill>
              </a:rPr>
              <a:t>ост доходов</a:t>
            </a:r>
            <a:endParaRPr kumimoji="0" lang="en-US" altLang="ru-RU" sz="1400" dirty="0">
              <a:solidFill>
                <a:schemeClr val="tx1"/>
              </a:solidFill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5292615" y="3171176"/>
            <a:ext cx="102193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ru-RU" altLang="ru-RU" sz="1400" dirty="0">
                <a:solidFill>
                  <a:schemeClr val="tx1"/>
                </a:solidFill>
                <a:sym typeface="Symbol" panose="05050102010706020507" pitchFamily="18" charset="2"/>
              </a:rPr>
              <a:t> </a:t>
            </a:r>
            <a:r>
              <a:rPr kumimoji="0" lang="ru-RU" altLang="ru-RU" sz="1400" dirty="0" smtClean="0">
                <a:solidFill>
                  <a:schemeClr val="tx1"/>
                </a:solidFill>
                <a:sym typeface="Symbol" panose="05050102010706020507" pitchFamily="18" charset="2"/>
              </a:rPr>
              <a:t>д</a:t>
            </a:r>
            <a:r>
              <a:rPr kumimoji="0" lang="ru-RU" altLang="ru-RU" sz="1400" dirty="0" smtClean="0">
                <a:solidFill>
                  <a:schemeClr val="tx1"/>
                </a:solidFill>
              </a:rPr>
              <a:t>оли затрат на </a:t>
            </a:r>
            <a:r>
              <a:rPr kumimoji="0" lang="ru-RU" altLang="ru-RU" sz="1400" dirty="0" err="1" smtClean="0">
                <a:solidFill>
                  <a:schemeClr val="tx1"/>
                </a:solidFill>
              </a:rPr>
              <a:t>необходи</a:t>
            </a:r>
            <a:r>
              <a:rPr kumimoji="0" lang="ru-RU" altLang="ru-RU" sz="1400" dirty="0" smtClean="0">
                <a:solidFill>
                  <a:schemeClr val="tx1"/>
                </a:solidFill>
              </a:rPr>
              <a:t>-мое</a:t>
            </a:r>
            <a:endParaRPr kumimoji="0" lang="en-US" altLang="ru-RU" sz="1400" dirty="0">
              <a:solidFill>
                <a:schemeClr val="tx1"/>
              </a:solidFill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4788024" y="4440719"/>
            <a:ext cx="106822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ru-RU" altLang="ru-RU" sz="1400" dirty="0">
                <a:solidFill>
                  <a:schemeClr val="tx1"/>
                </a:solidFill>
              </a:rPr>
              <a:t>п</a:t>
            </a:r>
            <a:r>
              <a:rPr kumimoji="0" lang="ru-RU" altLang="ru-RU" sz="1400" dirty="0" smtClean="0">
                <a:solidFill>
                  <a:schemeClr val="tx1"/>
                </a:solidFill>
              </a:rPr>
              <a:t>оявление доп. кадров</a:t>
            </a:r>
            <a:endParaRPr kumimoji="0" lang="en-US" alt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654315" y="4593576"/>
            <a:ext cx="1016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ru-RU" altLang="ru-RU" sz="1400" dirty="0">
                <a:solidFill>
                  <a:schemeClr val="tx1"/>
                </a:solidFill>
              </a:rPr>
              <a:t>р</a:t>
            </a:r>
            <a:r>
              <a:rPr kumimoji="0" lang="ru-RU" altLang="ru-RU" sz="1400" dirty="0" smtClean="0">
                <a:solidFill>
                  <a:schemeClr val="tx1"/>
                </a:solidFill>
              </a:rPr>
              <a:t>ост в смежных </a:t>
            </a:r>
            <a:r>
              <a:rPr kumimoji="0" lang="ru-RU" altLang="ru-RU" sz="1400" dirty="0" err="1" smtClean="0">
                <a:solidFill>
                  <a:schemeClr val="tx1"/>
                </a:solidFill>
              </a:rPr>
              <a:t>производ-ствах</a:t>
            </a:r>
            <a:endParaRPr kumimoji="0" lang="en-US" altLang="ru-RU" sz="1400" dirty="0">
              <a:solidFill>
                <a:schemeClr val="tx1"/>
              </a:solidFill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2739915" y="4059719"/>
            <a:ext cx="8985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ru-RU" altLang="ru-RU" sz="1400" dirty="0" err="1">
                <a:solidFill>
                  <a:schemeClr val="tx1"/>
                </a:solidFill>
              </a:rPr>
              <a:t>п</a:t>
            </a:r>
            <a:r>
              <a:rPr kumimoji="0" lang="ru-RU" altLang="ru-RU" sz="1400" dirty="0" err="1" smtClean="0">
                <a:solidFill>
                  <a:schemeClr val="tx1"/>
                </a:solidFill>
              </a:rPr>
              <a:t>ереток</a:t>
            </a:r>
            <a:r>
              <a:rPr kumimoji="0" lang="ru-RU" altLang="ru-RU" sz="1400" dirty="0" smtClean="0">
                <a:solidFill>
                  <a:schemeClr val="tx1"/>
                </a:solidFill>
              </a:rPr>
              <a:t> ресурсов</a:t>
            </a:r>
            <a:endParaRPr kumimoji="0" lang="en-US" altLang="ru-RU" sz="1400" dirty="0">
              <a:solidFill>
                <a:schemeClr val="tx1"/>
              </a:solidFill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2555776" y="3005619"/>
            <a:ext cx="112780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ru-RU" altLang="ru-RU" sz="1400" dirty="0" smtClean="0">
                <a:solidFill>
                  <a:schemeClr val="tx1"/>
                </a:solidFill>
                <a:sym typeface="Symbol" panose="05050102010706020507" pitchFamily="18" charset="2"/>
              </a:rPr>
              <a:t></a:t>
            </a:r>
            <a:r>
              <a:rPr kumimoji="0" lang="ru-RU" altLang="ru-RU" sz="1400" dirty="0" smtClean="0">
                <a:solidFill>
                  <a:schemeClr val="tx1"/>
                </a:solidFill>
              </a:rPr>
              <a:t>производи-</a:t>
            </a:r>
            <a:r>
              <a:rPr kumimoji="0" lang="ru-RU" altLang="ru-RU" sz="1400" dirty="0" err="1" smtClean="0">
                <a:solidFill>
                  <a:schemeClr val="tx1"/>
                </a:solidFill>
              </a:rPr>
              <a:t>тельности</a:t>
            </a:r>
            <a:endParaRPr kumimoji="0" lang="en-US" altLang="ru-RU" sz="1400" dirty="0">
              <a:solidFill>
                <a:schemeClr val="tx1"/>
              </a:solidFill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451115" y="2142019"/>
            <a:ext cx="8985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ru-RU" altLang="ru-RU" sz="1400" dirty="0" smtClean="0">
                <a:solidFill>
                  <a:schemeClr val="tx1"/>
                </a:solidFill>
                <a:sym typeface="Symbol" panose="05050102010706020507" pitchFamily="18" charset="2"/>
              </a:rPr>
              <a:t></a:t>
            </a:r>
            <a:r>
              <a:rPr kumimoji="0" lang="ru-RU" altLang="ru-RU" sz="1400" dirty="0" err="1" smtClean="0">
                <a:solidFill>
                  <a:schemeClr val="tx1"/>
                </a:solidFill>
              </a:rPr>
              <a:t>себесто-имости</a:t>
            </a:r>
            <a:endParaRPr kumimoji="0" lang="en-US" altLang="ru-RU" sz="14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0797" y="2996952"/>
            <a:ext cx="2050304" cy="1169551"/>
          </a:xfrm>
          <a:prstGeom prst="rect">
            <a:avLst/>
          </a:prstGeom>
          <a:solidFill>
            <a:schemeClr val="lt1"/>
          </a:solidFill>
        </p:spPr>
        <p:txBody>
          <a:bodyPr wrap="square" lIns="0" rIns="0" rtlCol="0">
            <a:spAutoFit/>
          </a:bodyPr>
          <a:lstStyle/>
          <a:p>
            <a:r>
              <a:rPr lang="ru-RU" sz="1400" dirty="0" smtClean="0"/>
              <a:t>1. Углубление РТ «взрывным» образом повышает производительность труда</a:t>
            </a:r>
            <a:endParaRPr lang="ru-RU" sz="1400" dirty="0"/>
          </a:p>
        </p:txBody>
      </p:sp>
      <p:sp>
        <p:nvSpPr>
          <p:cNvPr id="29" name="Овал 28"/>
          <p:cNvSpPr/>
          <p:nvPr/>
        </p:nvSpPr>
        <p:spPr>
          <a:xfrm>
            <a:off x="149252" y="3033478"/>
            <a:ext cx="246808" cy="230984"/>
          </a:xfrm>
          <a:prstGeom prst="ellipse">
            <a:avLst/>
          </a:prstGeom>
          <a:ln w="12700">
            <a:solidFill>
              <a:srgbClr val="8E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 smtClean="0"/>
              <a:t>1</a:t>
            </a:r>
            <a:endParaRPr lang="ru-RU" sz="1400" b="1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0" y="4217136"/>
            <a:ext cx="2473424" cy="395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341023" y="2117174"/>
            <a:ext cx="2695473" cy="1815882"/>
          </a:xfrm>
          <a:prstGeom prst="rect">
            <a:avLst/>
          </a:prstGeom>
          <a:solidFill>
            <a:schemeClr val="lt1"/>
          </a:solidFill>
        </p:spPr>
        <p:txBody>
          <a:bodyPr wrap="square" lIns="0" rIns="0" rtlCol="0">
            <a:spAutoFit/>
          </a:bodyPr>
          <a:lstStyle/>
          <a:p>
            <a:r>
              <a:rPr lang="ru-RU" sz="1400" dirty="0"/>
              <a:t>4</a:t>
            </a:r>
            <a:r>
              <a:rPr lang="ru-RU" sz="1400" dirty="0" smtClean="0"/>
              <a:t>. Снижается доля затрачиваемых домохозяйством (потребителем) на приобретение необходимого (например, продуктов питания) и растет доля, которая может быть потрачена на др. товары и услуги.</a:t>
            </a:r>
            <a:endParaRPr lang="ru-RU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6349563" y="4149080"/>
            <a:ext cx="2686933" cy="2246769"/>
          </a:xfrm>
          <a:prstGeom prst="rect">
            <a:avLst/>
          </a:prstGeom>
          <a:solidFill>
            <a:schemeClr val="lt1"/>
          </a:solidFill>
        </p:spPr>
        <p:txBody>
          <a:bodyPr wrap="square" lIns="0" rIns="0" rtlCol="0">
            <a:spAutoFit/>
          </a:bodyPr>
          <a:lstStyle/>
          <a:p>
            <a:r>
              <a:rPr lang="ru-RU" sz="1400" dirty="0" smtClean="0"/>
              <a:t>5. В «старых» секторах производства происходит ротация кадров – в том числе высвобождаются ненужные трудовые ресурсы, которые могут быть использованы в других (в том числе во вновь создаваемых) секторах производства. Формируется резерв труда для развития</a:t>
            </a:r>
            <a:endParaRPr lang="ru-RU" sz="1400" dirty="0"/>
          </a:p>
        </p:txBody>
      </p:sp>
      <p:sp>
        <p:nvSpPr>
          <p:cNvPr id="39" name="Овал 38"/>
          <p:cNvSpPr/>
          <p:nvPr/>
        </p:nvSpPr>
        <p:spPr>
          <a:xfrm>
            <a:off x="149252" y="1533044"/>
            <a:ext cx="246808" cy="230982"/>
          </a:xfrm>
          <a:prstGeom prst="ellipse">
            <a:avLst/>
          </a:prstGeom>
          <a:ln w="12700">
            <a:solidFill>
              <a:srgbClr val="8E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 smtClean="0"/>
              <a:t>2</a:t>
            </a:r>
            <a:endParaRPr lang="ru-RU" sz="1400" b="1" dirty="0"/>
          </a:p>
        </p:txBody>
      </p:sp>
      <p:sp>
        <p:nvSpPr>
          <p:cNvPr id="40" name="Овал 39"/>
          <p:cNvSpPr/>
          <p:nvPr/>
        </p:nvSpPr>
        <p:spPr>
          <a:xfrm>
            <a:off x="5112234" y="1170667"/>
            <a:ext cx="246808" cy="230982"/>
          </a:xfrm>
          <a:prstGeom prst="ellipse">
            <a:avLst/>
          </a:prstGeom>
          <a:ln w="12700">
            <a:solidFill>
              <a:srgbClr val="8E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 smtClean="0"/>
              <a:t>3</a:t>
            </a:r>
            <a:endParaRPr lang="ru-RU" sz="1400" b="1" dirty="0"/>
          </a:p>
        </p:txBody>
      </p:sp>
      <p:sp>
        <p:nvSpPr>
          <p:cNvPr id="41" name="Овал 40"/>
          <p:cNvSpPr/>
          <p:nvPr/>
        </p:nvSpPr>
        <p:spPr>
          <a:xfrm>
            <a:off x="6255803" y="2170091"/>
            <a:ext cx="246808" cy="230982"/>
          </a:xfrm>
          <a:prstGeom prst="ellipse">
            <a:avLst/>
          </a:prstGeom>
          <a:ln w="12700">
            <a:solidFill>
              <a:srgbClr val="8E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 smtClean="0"/>
              <a:t>4</a:t>
            </a:r>
            <a:endParaRPr lang="ru-RU" sz="1400" b="1" dirty="0"/>
          </a:p>
        </p:txBody>
      </p:sp>
      <p:sp>
        <p:nvSpPr>
          <p:cNvPr id="42" name="Овал 41"/>
          <p:cNvSpPr/>
          <p:nvPr/>
        </p:nvSpPr>
        <p:spPr>
          <a:xfrm>
            <a:off x="6255803" y="4202616"/>
            <a:ext cx="246808" cy="230982"/>
          </a:xfrm>
          <a:prstGeom prst="ellipse">
            <a:avLst/>
          </a:prstGeom>
          <a:ln w="12700">
            <a:solidFill>
              <a:srgbClr val="8E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 smtClean="0"/>
              <a:t>5</a:t>
            </a:r>
            <a:endParaRPr lang="ru-RU" sz="1400" b="1" dirty="0"/>
          </a:p>
        </p:txBody>
      </p:sp>
      <p:sp>
        <p:nvSpPr>
          <p:cNvPr id="43" name="Овал 42"/>
          <p:cNvSpPr/>
          <p:nvPr/>
        </p:nvSpPr>
        <p:spPr>
          <a:xfrm>
            <a:off x="2638404" y="5611191"/>
            <a:ext cx="246808" cy="230982"/>
          </a:xfrm>
          <a:prstGeom prst="ellipse">
            <a:avLst/>
          </a:prstGeom>
          <a:ln w="12700">
            <a:solidFill>
              <a:srgbClr val="8E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 smtClean="0"/>
              <a:t>6</a:t>
            </a:r>
            <a:endParaRPr lang="ru-RU" sz="1400" b="1" dirty="0"/>
          </a:p>
        </p:txBody>
      </p:sp>
      <p:sp>
        <p:nvSpPr>
          <p:cNvPr id="44" name="Овал 43"/>
          <p:cNvSpPr/>
          <p:nvPr/>
        </p:nvSpPr>
        <p:spPr>
          <a:xfrm>
            <a:off x="53600" y="4803945"/>
            <a:ext cx="246808" cy="230982"/>
          </a:xfrm>
          <a:prstGeom prst="ellipse">
            <a:avLst/>
          </a:prstGeom>
          <a:ln w="12700">
            <a:solidFill>
              <a:srgbClr val="8E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 smtClean="0"/>
              <a:t>7</a:t>
            </a:r>
            <a:endParaRPr lang="ru-RU" sz="1400" b="1" dirty="0"/>
          </a:p>
        </p:txBody>
      </p: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332460" y="785150"/>
            <a:ext cx="4680755" cy="6480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/>
              <a:t>Как писал А. Янг, углубление РТ порождает углубление РТ труда. Фактически, как углубление РТ, так и сама СРТ есть рынок.</a:t>
            </a:r>
            <a:endParaRPr lang="ru-RU" sz="1400" dirty="0"/>
          </a:p>
        </p:txBody>
      </p:sp>
      <p:pic>
        <p:nvPicPr>
          <p:cNvPr id="46" name="Picture 2" descr="Ally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104693" y="69669"/>
            <a:ext cx="93863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7"/>
          <p:cNvSpPr/>
          <p:nvPr/>
        </p:nvSpPr>
        <p:spPr>
          <a:xfrm>
            <a:off x="7146613" y="378896"/>
            <a:ext cx="938637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200" dirty="0"/>
              <a:t>Аллен Янг</a:t>
            </a:r>
          </a:p>
          <a:p>
            <a:pPr algn="ctr"/>
            <a:r>
              <a:rPr lang="ru-RU" sz="1200" dirty="0"/>
              <a:t>1876-1929</a:t>
            </a:r>
          </a:p>
        </p:txBody>
      </p:sp>
    </p:spTree>
    <p:extLst>
      <p:ext uri="{BB962C8B-B14F-4D97-AF65-F5344CB8AC3E}">
        <p14:creationId xmlns:p14="http://schemas.microsoft.com/office/powerpoint/2010/main" val="96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/>
                </a:solidFill>
              </a:rPr>
              <a:t>Раздел 5. Факторы экономического роста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/>
        </p:nvSpPr>
        <p:spPr>
          <a:xfrm>
            <a:off x="5693842" y="1620821"/>
            <a:ext cx="2980604" cy="7924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ru-RU" sz="1400" dirty="0" smtClean="0"/>
              <a:t>Производственные</a:t>
            </a:r>
          </a:p>
          <a:p>
            <a:r>
              <a:rPr lang="ru-RU" sz="1400" dirty="0" smtClean="0"/>
              <a:t>отношения</a:t>
            </a:r>
            <a:endParaRPr lang="en-US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Маркс </a:t>
            </a:r>
            <a:r>
              <a:rPr lang="ru-RU" dirty="0"/>
              <a:t>не </a:t>
            </a:r>
            <a:r>
              <a:rPr lang="ru-RU" dirty="0" smtClean="0"/>
              <a:t>описал механизм связи </a:t>
            </a:r>
            <a:r>
              <a:rPr lang="ru-RU" dirty="0"/>
              <a:t>межу производительными силами и производственными </a:t>
            </a:r>
            <a:r>
              <a:rPr lang="ru-RU" dirty="0" smtClean="0"/>
              <a:t>отношениями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5" name="Rectangle 14"/>
          <p:cNvSpPr/>
          <p:nvPr/>
        </p:nvSpPr>
        <p:spPr>
          <a:xfrm>
            <a:off x="5693842" y="2946228"/>
            <a:ext cx="2980604" cy="7920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tabLst>
                <a:tab pos="1790700" algn="l"/>
              </a:tabLst>
            </a:pPr>
            <a:r>
              <a:rPr lang="ru-RU" sz="1400" dirty="0" smtClean="0"/>
              <a:t>Производительные</a:t>
            </a:r>
          </a:p>
          <a:p>
            <a:pPr>
              <a:tabLst>
                <a:tab pos="1790700" algn="l"/>
              </a:tabLst>
            </a:pPr>
            <a:r>
              <a:rPr lang="ru-RU" sz="1400" dirty="0" smtClean="0"/>
              <a:t>силы</a:t>
            </a:r>
            <a:endParaRPr lang="en-US" sz="1400" dirty="0"/>
          </a:p>
        </p:txBody>
      </p:sp>
      <p:pic>
        <p:nvPicPr>
          <p:cNvPr id="1030" name="Picture 6" descr="http://www.naikom.ru/img/blog/postpics/shest/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5" t="11984" r="24937" b="50216"/>
          <a:stretch/>
        </p:blipFill>
        <p:spPr bwMode="auto">
          <a:xfrm>
            <a:off x="7630608" y="1646221"/>
            <a:ext cx="717297" cy="7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naikom.ru/img/blog/postpics/shest/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7" r="77088" b="53814"/>
          <a:stretch/>
        </p:blipFill>
        <p:spPr bwMode="auto">
          <a:xfrm>
            <a:off x="7653227" y="2997028"/>
            <a:ext cx="672058" cy="6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37" y="4149080"/>
            <a:ext cx="830067" cy="1009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436" y="5158182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К</a:t>
            </a:r>
            <a:r>
              <a:rPr lang="ru-RU" sz="1400" dirty="0" smtClean="0"/>
              <a:t>. Маркс</a:t>
            </a:r>
            <a:endParaRPr lang="ru-RU" sz="1400" dirty="0"/>
          </a:p>
          <a:p>
            <a:pPr algn="ctr"/>
            <a:r>
              <a:rPr lang="ru-RU" sz="1400" dirty="0"/>
              <a:t>1818-1883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7937" y="1683967"/>
            <a:ext cx="4802135" cy="203132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dirty="0" smtClean="0"/>
              <a:t>Концепция Маркса подхватила и усилила одну из возникших в конце </a:t>
            </a:r>
            <a:r>
              <a:rPr lang="en-US" sz="1400" dirty="0" smtClean="0"/>
              <a:t>XVIII </a:t>
            </a:r>
            <a:r>
              <a:rPr lang="ru-RU" sz="1400" dirty="0" smtClean="0"/>
              <a:t>в. гипотез об источниках экономического развития. В соответствии с этой гипотезой процессы экономического развития были обусловлены изменением орудий, инструментов и средств человеческой деятельности. Понятие «средство» в этот период не было достаточно дифференцировано и включало в себя как машины и механизмы, так и приемы и способы мышления.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364088" y="4182352"/>
            <a:ext cx="33103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 дальнейшем идеи технологического детерминизма многократно повторялись различными авторами, </a:t>
            </a:r>
            <a:r>
              <a:rPr lang="ru-RU" sz="1400" dirty="0"/>
              <a:t>но </a:t>
            </a:r>
            <a:r>
              <a:rPr lang="ru-RU" sz="1400" dirty="0" smtClean="0"/>
              <a:t>представление о механизме связи так и не был построено.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31640" y="4182352"/>
            <a:ext cx="3528392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dirty="0" smtClean="0"/>
              <a:t>К. Маркс ввел понятие производительных сил и указал на факт влияния изменения производительных сил на характер производственных отношений, однако ему не удалось описать механизм этой связи</a:t>
            </a:r>
            <a:r>
              <a:rPr lang="ru-RU" sz="14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7228" y="2362562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54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«Производительные силы» влияют на «производственные отношения» через систему разделения труда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7937" y="1828562"/>
            <a:ext cx="5018159" cy="16004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/>
              <a:t>Важность социального разделения труда фиксировали уже философы древней Греции. В дальнейшем различные авторы: экономисты, социологи, теоретики управления, инженеры, - описывали различные системы разделения труда и подчеркивали значение этого феномена для обеспечения технологического и экономического развития.</a:t>
            </a:r>
          </a:p>
        </p:txBody>
      </p:sp>
      <p:sp>
        <p:nvSpPr>
          <p:cNvPr id="17" name="Rectangle 14"/>
          <p:cNvSpPr/>
          <p:nvPr/>
        </p:nvSpPr>
        <p:spPr>
          <a:xfrm>
            <a:off x="5693842" y="1616100"/>
            <a:ext cx="2980604" cy="7924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ru-RU" sz="1400" dirty="0" smtClean="0"/>
              <a:t>Производственные</a:t>
            </a:r>
          </a:p>
          <a:p>
            <a:r>
              <a:rPr lang="ru-RU" sz="1400" dirty="0" smtClean="0"/>
              <a:t>отношения</a:t>
            </a:r>
            <a:endParaRPr lang="en-US" sz="1400" dirty="0"/>
          </a:p>
        </p:txBody>
      </p:sp>
      <p:sp>
        <p:nvSpPr>
          <p:cNvPr id="18" name="Rectangle 14"/>
          <p:cNvSpPr/>
          <p:nvPr/>
        </p:nvSpPr>
        <p:spPr>
          <a:xfrm>
            <a:off x="5693842" y="2941507"/>
            <a:ext cx="2980604" cy="7920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tabLst>
                <a:tab pos="1790700" algn="l"/>
              </a:tabLst>
            </a:pPr>
            <a:r>
              <a:rPr lang="ru-RU" sz="1400" dirty="0" smtClean="0"/>
              <a:t>Производительные</a:t>
            </a:r>
          </a:p>
          <a:p>
            <a:pPr>
              <a:tabLst>
                <a:tab pos="1790700" algn="l"/>
              </a:tabLst>
            </a:pPr>
            <a:r>
              <a:rPr lang="ru-RU" sz="1400" dirty="0" smtClean="0"/>
              <a:t>силы</a:t>
            </a:r>
            <a:endParaRPr lang="en-US" sz="1400" dirty="0"/>
          </a:p>
        </p:txBody>
      </p:sp>
      <p:pic>
        <p:nvPicPr>
          <p:cNvPr id="20" name="Picture 6" descr="http://www.naikom.ru/img/blog/postpics/shest/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5" t="11984" r="24937" b="50216"/>
          <a:stretch/>
        </p:blipFill>
        <p:spPr bwMode="auto">
          <a:xfrm>
            <a:off x="7630608" y="1641500"/>
            <a:ext cx="717297" cy="7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www.naikom.ru/img/blog/postpics/shest/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7" r="77088" b="53814"/>
          <a:stretch/>
        </p:blipFill>
        <p:spPr bwMode="auto">
          <a:xfrm>
            <a:off x="7653227" y="2992307"/>
            <a:ext cx="672058" cy="6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encrypted-tbn3.gstatic.com/images?q=tbn:ANd9GcRlHvsvvY-hH3z6Xf--MRWLXzi_dX4kDj-qezjE4NBZlkHVXGt0ug9kL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0313">
            <a:off x="7627237" y="2329572"/>
            <a:ext cx="730671" cy="7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6"/>
          <p:cNvSpPr/>
          <p:nvPr/>
        </p:nvSpPr>
        <p:spPr>
          <a:xfrm>
            <a:off x="5897042" y="2526524"/>
            <a:ext cx="1900975" cy="3000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Ins="0">
            <a:spAutoFit/>
          </a:bodyPr>
          <a:lstStyle/>
          <a:p>
            <a:pPr algn="r"/>
            <a:r>
              <a:rPr lang="ru-RU" sz="1350" b="1" dirty="0" smtClean="0"/>
              <a:t>Разделение труда</a:t>
            </a:r>
            <a:endParaRPr lang="ru-RU" sz="135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12505" y="4509120"/>
            <a:ext cx="1495199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/>
              <a:t>В </a:t>
            </a:r>
            <a:r>
              <a:rPr lang="en-US" sz="1400" dirty="0" smtClean="0"/>
              <a:t>XX </a:t>
            </a:r>
            <a:r>
              <a:rPr lang="ru-RU" sz="1400" dirty="0" smtClean="0"/>
              <a:t>в. это понятие было незаслуженно забыто.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907704" y="4509120"/>
            <a:ext cx="6761688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/>
              <a:t>Мы настаиваем на необходимости возвращения «</a:t>
            </a:r>
            <a:r>
              <a:rPr lang="ru-RU" sz="1400" dirty="0" err="1" smtClean="0"/>
              <a:t>разделениятруда</a:t>
            </a:r>
            <a:r>
              <a:rPr lang="ru-RU" sz="1400" dirty="0" smtClean="0"/>
              <a:t>» в центр социальной теории и исходим из того, что именно разделение труда является «приводным ремнем» или механизмом связи между </a:t>
            </a:r>
            <a:r>
              <a:rPr lang="ru-RU" sz="1400" dirty="0"/>
              <a:t>производительными силами и производственными </a:t>
            </a:r>
            <a:r>
              <a:rPr lang="ru-RU" sz="1400" dirty="0" smtClean="0"/>
              <a:t>отношениями и превращает уровень развития «производительных сил» в изменение характера «производственных отношений».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5084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/>
          <p:nvPr/>
        </p:nvSpPr>
        <p:spPr>
          <a:xfrm>
            <a:off x="4572000" y="2607649"/>
            <a:ext cx="2980604" cy="79246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ru-RU" sz="1400" dirty="0" smtClean="0"/>
              <a:t>Производственные</a:t>
            </a:r>
          </a:p>
          <a:p>
            <a:r>
              <a:rPr lang="ru-RU" sz="1400" dirty="0" smtClean="0"/>
              <a:t>отношения</a:t>
            </a:r>
            <a:endParaRPr lang="en-US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Факторы промышленной революции оказывали влияние на разделение труда 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5" name="Rectangle 14"/>
          <p:cNvSpPr/>
          <p:nvPr/>
        </p:nvSpPr>
        <p:spPr>
          <a:xfrm>
            <a:off x="4572000" y="3933056"/>
            <a:ext cx="2980604" cy="7920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tabLst>
                <a:tab pos="1790700" algn="l"/>
              </a:tabLst>
            </a:pPr>
            <a:r>
              <a:rPr lang="ru-RU" sz="1400" dirty="0" smtClean="0"/>
              <a:t>Производительные</a:t>
            </a:r>
          </a:p>
          <a:p>
            <a:pPr>
              <a:tabLst>
                <a:tab pos="1790700" algn="l"/>
              </a:tabLst>
            </a:pPr>
            <a:r>
              <a:rPr lang="ru-RU" sz="1400" dirty="0" smtClean="0"/>
              <a:t>силы</a:t>
            </a:r>
            <a:endParaRPr lang="en-US" sz="1400" dirty="0"/>
          </a:p>
        </p:txBody>
      </p:sp>
      <p:pic>
        <p:nvPicPr>
          <p:cNvPr id="1030" name="Picture 6" descr="http://www.naikom.ru/img/blog/postpics/shest/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5" t="11984" r="24937" b="50216"/>
          <a:stretch/>
        </p:blipFill>
        <p:spPr bwMode="auto">
          <a:xfrm>
            <a:off x="6508766" y="2633049"/>
            <a:ext cx="717297" cy="76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naikom.ru/img/blog/postpics/shest/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7" r="77088" b="53814"/>
          <a:stretch/>
        </p:blipFill>
        <p:spPr bwMode="auto">
          <a:xfrm>
            <a:off x="6531385" y="3983856"/>
            <a:ext cx="672058" cy="6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encrypted-tbn3.gstatic.com/images?q=tbn:ANd9GcRlHvsvvY-hH3z6Xf--MRWLXzi_dX4kDj-qezjE4NBZlkHVXGt0ug9kL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0313">
            <a:off x="6505395" y="3321121"/>
            <a:ext cx="730671" cy="73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/>
          <p:nvPr/>
        </p:nvSpPr>
        <p:spPr>
          <a:xfrm>
            <a:off x="4775200" y="3518073"/>
            <a:ext cx="1900975" cy="3000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Ins="0">
            <a:spAutoFit/>
          </a:bodyPr>
          <a:lstStyle/>
          <a:p>
            <a:pPr algn="r"/>
            <a:r>
              <a:rPr lang="ru-RU" sz="1350" b="1" dirty="0" smtClean="0"/>
              <a:t>Разделение труда</a:t>
            </a:r>
            <a:endParaRPr lang="ru-RU" sz="1350" b="1" dirty="0"/>
          </a:p>
        </p:txBody>
      </p:sp>
      <p:sp>
        <p:nvSpPr>
          <p:cNvPr id="11" name="Freeform 10"/>
          <p:cNvSpPr/>
          <p:nvPr/>
        </p:nvSpPr>
        <p:spPr>
          <a:xfrm>
            <a:off x="3132000" y="1556952"/>
            <a:ext cx="1440000" cy="1440000"/>
          </a:xfrm>
          <a:custGeom>
            <a:avLst/>
            <a:gdLst>
              <a:gd name="connsiteX0" fmla="*/ 0 w 1570111"/>
              <a:gd name="connsiteY0" fmla="*/ 785056 h 1570111"/>
              <a:gd name="connsiteX1" fmla="*/ 785056 w 1570111"/>
              <a:gd name="connsiteY1" fmla="*/ 0 h 1570111"/>
              <a:gd name="connsiteX2" fmla="*/ 1570112 w 1570111"/>
              <a:gd name="connsiteY2" fmla="*/ 785056 h 1570111"/>
              <a:gd name="connsiteX3" fmla="*/ 785056 w 1570111"/>
              <a:gd name="connsiteY3" fmla="*/ 1570112 h 1570111"/>
              <a:gd name="connsiteX4" fmla="*/ 0 w 1570111"/>
              <a:gd name="connsiteY4" fmla="*/ 785056 h 157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111" h="1570111">
                <a:moveTo>
                  <a:pt x="0" y="785056"/>
                </a:moveTo>
                <a:cubicBezTo>
                  <a:pt x="0" y="351482"/>
                  <a:pt x="351482" y="0"/>
                  <a:pt x="785056" y="0"/>
                </a:cubicBezTo>
                <a:cubicBezTo>
                  <a:pt x="1218630" y="0"/>
                  <a:pt x="1570112" y="351482"/>
                  <a:pt x="1570112" y="785056"/>
                </a:cubicBezTo>
                <a:cubicBezTo>
                  <a:pt x="1570112" y="1218630"/>
                  <a:pt x="1218630" y="1570112"/>
                  <a:pt x="785056" y="1570112"/>
                </a:cubicBezTo>
                <a:cubicBezTo>
                  <a:pt x="351482" y="1570112"/>
                  <a:pt x="0" y="1218630"/>
                  <a:pt x="0" y="785056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245177" rIns="0" bIns="245177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g-BG" sz="1400" kern="1200" dirty="0" smtClean="0"/>
              <a:t>Человеческий капитал</a:t>
            </a:r>
            <a:endParaRPr lang="bg-BG" sz="1400" kern="1200" dirty="0"/>
          </a:p>
        </p:txBody>
      </p:sp>
      <p:sp>
        <p:nvSpPr>
          <p:cNvPr id="12" name="Freeform 13"/>
          <p:cNvSpPr/>
          <p:nvPr/>
        </p:nvSpPr>
        <p:spPr>
          <a:xfrm>
            <a:off x="7629733" y="2979306"/>
            <a:ext cx="1440000" cy="1440000"/>
          </a:xfrm>
          <a:custGeom>
            <a:avLst/>
            <a:gdLst>
              <a:gd name="connsiteX0" fmla="*/ 0 w 1570111"/>
              <a:gd name="connsiteY0" fmla="*/ 785056 h 1570111"/>
              <a:gd name="connsiteX1" fmla="*/ 785056 w 1570111"/>
              <a:gd name="connsiteY1" fmla="*/ 0 h 1570111"/>
              <a:gd name="connsiteX2" fmla="*/ 1570112 w 1570111"/>
              <a:gd name="connsiteY2" fmla="*/ 785056 h 1570111"/>
              <a:gd name="connsiteX3" fmla="*/ 785056 w 1570111"/>
              <a:gd name="connsiteY3" fmla="*/ 1570112 h 1570111"/>
              <a:gd name="connsiteX4" fmla="*/ 0 w 1570111"/>
              <a:gd name="connsiteY4" fmla="*/ 785056 h 157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111" h="1570111">
                <a:moveTo>
                  <a:pt x="0" y="785056"/>
                </a:moveTo>
                <a:cubicBezTo>
                  <a:pt x="0" y="351482"/>
                  <a:pt x="351482" y="0"/>
                  <a:pt x="785056" y="0"/>
                </a:cubicBezTo>
                <a:cubicBezTo>
                  <a:pt x="1218630" y="0"/>
                  <a:pt x="1570112" y="351482"/>
                  <a:pt x="1570112" y="785056"/>
                </a:cubicBezTo>
                <a:cubicBezTo>
                  <a:pt x="1570112" y="1218630"/>
                  <a:pt x="1218630" y="1570112"/>
                  <a:pt x="785056" y="1570112"/>
                </a:cubicBezTo>
                <a:cubicBezTo>
                  <a:pt x="351482" y="1570112"/>
                  <a:pt x="0" y="1218630"/>
                  <a:pt x="0" y="785056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bg-BG" sz="1350" dirty="0" smtClean="0"/>
              <a:t>Географический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bg-BG" sz="1350" dirty="0" smtClean="0"/>
              <a:t>и </a:t>
            </a:r>
            <a:r>
              <a:rPr lang="bg-BG" sz="1350" dirty="0"/>
              <a:t>природно-климатический детерминизм</a:t>
            </a:r>
          </a:p>
        </p:txBody>
      </p:sp>
      <p:sp>
        <p:nvSpPr>
          <p:cNvPr id="16" name="Freeform 18"/>
          <p:cNvSpPr/>
          <p:nvPr/>
        </p:nvSpPr>
        <p:spPr>
          <a:xfrm>
            <a:off x="3132000" y="4365104"/>
            <a:ext cx="1440000" cy="1440000"/>
          </a:xfrm>
          <a:custGeom>
            <a:avLst/>
            <a:gdLst>
              <a:gd name="connsiteX0" fmla="*/ 0 w 1570111"/>
              <a:gd name="connsiteY0" fmla="*/ 785056 h 1570111"/>
              <a:gd name="connsiteX1" fmla="*/ 785056 w 1570111"/>
              <a:gd name="connsiteY1" fmla="*/ 0 h 1570111"/>
              <a:gd name="connsiteX2" fmla="*/ 1570112 w 1570111"/>
              <a:gd name="connsiteY2" fmla="*/ 785056 h 1570111"/>
              <a:gd name="connsiteX3" fmla="*/ 785056 w 1570111"/>
              <a:gd name="connsiteY3" fmla="*/ 1570112 h 1570111"/>
              <a:gd name="connsiteX4" fmla="*/ 0 w 1570111"/>
              <a:gd name="connsiteY4" fmla="*/ 785056 h 157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111" h="1570111">
                <a:moveTo>
                  <a:pt x="0" y="785056"/>
                </a:moveTo>
                <a:cubicBezTo>
                  <a:pt x="0" y="351482"/>
                  <a:pt x="351482" y="0"/>
                  <a:pt x="785056" y="0"/>
                </a:cubicBezTo>
                <a:cubicBezTo>
                  <a:pt x="1218630" y="0"/>
                  <a:pt x="1570112" y="351482"/>
                  <a:pt x="1570112" y="785056"/>
                </a:cubicBezTo>
                <a:cubicBezTo>
                  <a:pt x="1570112" y="1218630"/>
                  <a:pt x="1218630" y="1570112"/>
                  <a:pt x="785056" y="1570112"/>
                </a:cubicBezTo>
                <a:cubicBezTo>
                  <a:pt x="351482" y="1570112"/>
                  <a:pt x="0" y="1218630"/>
                  <a:pt x="0" y="785056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245177" rIns="0" bIns="245177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Социальные структуры</a:t>
            </a:r>
            <a:endParaRPr lang="ru-RU" sz="1400" dirty="0"/>
          </a:p>
        </p:txBody>
      </p:sp>
      <p:sp>
        <p:nvSpPr>
          <p:cNvPr id="17" name="Freeform 10"/>
          <p:cNvSpPr/>
          <p:nvPr/>
        </p:nvSpPr>
        <p:spPr>
          <a:xfrm>
            <a:off x="5763443" y="988777"/>
            <a:ext cx="1440000" cy="1440000"/>
          </a:xfrm>
          <a:custGeom>
            <a:avLst/>
            <a:gdLst>
              <a:gd name="connsiteX0" fmla="*/ 0 w 1570111"/>
              <a:gd name="connsiteY0" fmla="*/ 785056 h 1570111"/>
              <a:gd name="connsiteX1" fmla="*/ 785056 w 1570111"/>
              <a:gd name="connsiteY1" fmla="*/ 0 h 1570111"/>
              <a:gd name="connsiteX2" fmla="*/ 1570112 w 1570111"/>
              <a:gd name="connsiteY2" fmla="*/ 785056 h 1570111"/>
              <a:gd name="connsiteX3" fmla="*/ 785056 w 1570111"/>
              <a:gd name="connsiteY3" fmla="*/ 1570112 h 1570111"/>
              <a:gd name="connsiteX4" fmla="*/ 0 w 1570111"/>
              <a:gd name="connsiteY4" fmla="*/ 785056 h 157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111" h="1570111">
                <a:moveTo>
                  <a:pt x="0" y="785056"/>
                </a:moveTo>
                <a:cubicBezTo>
                  <a:pt x="0" y="351482"/>
                  <a:pt x="351482" y="0"/>
                  <a:pt x="785056" y="0"/>
                </a:cubicBezTo>
                <a:cubicBezTo>
                  <a:pt x="1218630" y="0"/>
                  <a:pt x="1570112" y="351482"/>
                  <a:pt x="1570112" y="785056"/>
                </a:cubicBezTo>
                <a:cubicBezTo>
                  <a:pt x="1570112" y="1218630"/>
                  <a:pt x="1218630" y="1570112"/>
                  <a:pt x="785056" y="1570112"/>
                </a:cubicBezTo>
                <a:cubicBezTo>
                  <a:pt x="351482" y="1570112"/>
                  <a:pt x="0" y="1218630"/>
                  <a:pt x="0" y="785056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72000" rIns="0" bIns="0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g-BG" sz="1400" kern="1200" dirty="0" smtClean="0"/>
              <a:t>Производство, накопление, распространение и освоение знаний</a:t>
            </a:r>
            <a:endParaRPr lang="bg-BG" sz="1400" kern="1200" dirty="0"/>
          </a:p>
        </p:txBody>
      </p:sp>
      <p:sp>
        <p:nvSpPr>
          <p:cNvPr id="18" name="Freeform 18"/>
          <p:cNvSpPr/>
          <p:nvPr/>
        </p:nvSpPr>
        <p:spPr>
          <a:xfrm>
            <a:off x="5763443" y="4869160"/>
            <a:ext cx="1440000" cy="1440000"/>
          </a:xfrm>
          <a:custGeom>
            <a:avLst/>
            <a:gdLst>
              <a:gd name="connsiteX0" fmla="*/ 0 w 1570111"/>
              <a:gd name="connsiteY0" fmla="*/ 785056 h 1570111"/>
              <a:gd name="connsiteX1" fmla="*/ 785056 w 1570111"/>
              <a:gd name="connsiteY1" fmla="*/ 0 h 1570111"/>
              <a:gd name="connsiteX2" fmla="*/ 1570112 w 1570111"/>
              <a:gd name="connsiteY2" fmla="*/ 785056 h 1570111"/>
              <a:gd name="connsiteX3" fmla="*/ 785056 w 1570111"/>
              <a:gd name="connsiteY3" fmla="*/ 1570112 h 1570111"/>
              <a:gd name="connsiteX4" fmla="*/ 0 w 1570111"/>
              <a:gd name="connsiteY4" fmla="*/ 785056 h 157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0111" h="1570111">
                <a:moveTo>
                  <a:pt x="0" y="785056"/>
                </a:moveTo>
                <a:cubicBezTo>
                  <a:pt x="0" y="351482"/>
                  <a:pt x="351482" y="0"/>
                  <a:pt x="785056" y="0"/>
                </a:cubicBezTo>
                <a:cubicBezTo>
                  <a:pt x="1218630" y="0"/>
                  <a:pt x="1570112" y="351482"/>
                  <a:pt x="1570112" y="785056"/>
                </a:cubicBezTo>
                <a:cubicBezTo>
                  <a:pt x="1570112" y="1218630"/>
                  <a:pt x="1218630" y="1570112"/>
                  <a:pt x="785056" y="1570112"/>
                </a:cubicBezTo>
                <a:cubicBezTo>
                  <a:pt x="351482" y="1570112"/>
                  <a:pt x="0" y="1218630"/>
                  <a:pt x="0" y="785056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clear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245177" rIns="0" bIns="245177" numCol="1" spcCol="1270" anchor="ctr" anchorCtr="0">
            <a:noAutofit/>
          </a:bodyPr>
          <a:lstStyle/>
          <a:p>
            <a:pPr lvl="0" algn="ctr" defTabSz="5334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/>
              <a:t>Социальные институты</a:t>
            </a:r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17937" y="1394187"/>
            <a:ext cx="2569887" cy="477053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/>
              <a:t>Все </a:t>
            </a:r>
            <a:r>
              <a:rPr lang="ru-RU" sz="1400" dirty="0" smtClean="0"/>
              <a:t>те, кто, разбирая </a:t>
            </a:r>
            <a:r>
              <a:rPr lang="ru-RU" sz="1400" dirty="0"/>
              <a:t>историю </a:t>
            </a:r>
            <a:r>
              <a:rPr lang="ru-RU" sz="1400" dirty="0" smtClean="0"/>
              <a:t>Первой английской промышленной революции, промышленной революции в Объединенных провинциях или историю Второй промышленной революции в США, фиксировали разные </a:t>
            </a:r>
            <a:r>
              <a:rPr lang="ru-RU" sz="1400" dirty="0"/>
              <a:t>факторы, </a:t>
            </a:r>
            <a:r>
              <a:rPr lang="ru-RU" sz="1400" dirty="0" smtClean="0"/>
              <a:t>которые задают </a:t>
            </a:r>
            <a:r>
              <a:rPr lang="ru-RU" sz="1400" dirty="0"/>
              <a:t>связь между производительными силами и производственными отношениями, </a:t>
            </a:r>
            <a:r>
              <a:rPr lang="ru-RU" sz="1400" dirty="0" smtClean="0"/>
              <a:t>правы</a:t>
            </a:r>
            <a:r>
              <a:rPr lang="ru-RU" sz="1400" dirty="0"/>
              <a:t>: все эти факторы </a:t>
            </a:r>
            <a:r>
              <a:rPr lang="ru-RU" sz="1400" dirty="0" smtClean="0"/>
              <a:t>были </a:t>
            </a:r>
            <a:r>
              <a:rPr lang="ru-RU" sz="1400" dirty="0"/>
              <a:t>и </a:t>
            </a:r>
            <a:r>
              <a:rPr lang="ru-RU" sz="1400" dirty="0" smtClean="0"/>
              <a:t>оказывали влияние.</a:t>
            </a:r>
          </a:p>
          <a:p>
            <a:pPr>
              <a:spcAft>
                <a:spcPts val="1200"/>
              </a:spcAft>
            </a:pPr>
            <a:r>
              <a:rPr lang="ru-RU" sz="1400" dirty="0" smtClean="0"/>
              <a:t>Однако вес этих факторов и возникающие причинно-следственные связи опосредованы механизмом разделения труда.</a:t>
            </a:r>
            <a:endParaRPr lang="ru-RU" sz="1400" dirty="0"/>
          </a:p>
        </p:txBody>
      </p:sp>
      <p:sp>
        <p:nvSpPr>
          <p:cNvPr id="20" name="Стрелка вправо 19"/>
          <p:cNvSpPr/>
          <p:nvPr/>
        </p:nvSpPr>
        <p:spPr>
          <a:xfrm rot="780553">
            <a:off x="4596290" y="5221203"/>
            <a:ext cx="1116175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0" name="Стрелка вправо 29"/>
          <p:cNvSpPr/>
          <p:nvPr/>
        </p:nvSpPr>
        <p:spPr>
          <a:xfrm rot="16200000">
            <a:off x="5741537" y="3957481"/>
            <a:ext cx="1429478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1" name="Стрелка вправо 30"/>
          <p:cNvSpPr/>
          <p:nvPr/>
        </p:nvSpPr>
        <p:spPr>
          <a:xfrm rot="8511101">
            <a:off x="7424078" y="4073937"/>
            <a:ext cx="364410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2" name="Стрелка вправо 31"/>
          <p:cNvSpPr/>
          <p:nvPr/>
        </p:nvSpPr>
        <p:spPr>
          <a:xfrm>
            <a:off x="7087513" y="3518073"/>
            <a:ext cx="580481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3" name="Стрелка вправо 32"/>
          <p:cNvSpPr/>
          <p:nvPr/>
        </p:nvSpPr>
        <p:spPr>
          <a:xfrm rot="12695293">
            <a:off x="7422263" y="3068659"/>
            <a:ext cx="413624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4" name="Стрелка вправо 33"/>
          <p:cNvSpPr/>
          <p:nvPr/>
        </p:nvSpPr>
        <p:spPr>
          <a:xfrm rot="16200000">
            <a:off x="5510243" y="2770430"/>
            <a:ext cx="1330036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5" name="Стрелка вправо 34"/>
          <p:cNvSpPr/>
          <p:nvPr/>
        </p:nvSpPr>
        <p:spPr>
          <a:xfrm rot="5400000">
            <a:off x="6313316" y="2351575"/>
            <a:ext cx="364410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6" name="Стрелка вправо 35"/>
          <p:cNvSpPr/>
          <p:nvPr/>
        </p:nvSpPr>
        <p:spPr>
          <a:xfrm rot="13415685">
            <a:off x="4181349" y="3023365"/>
            <a:ext cx="1115450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7" name="Стрелка вправо 36"/>
          <p:cNvSpPr/>
          <p:nvPr/>
        </p:nvSpPr>
        <p:spPr>
          <a:xfrm rot="7861074">
            <a:off x="4151446" y="4009634"/>
            <a:ext cx="1138411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8" name="Стрелка вправо 37"/>
          <p:cNvSpPr/>
          <p:nvPr/>
        </p:nvSpPr>
        <p:spPr>
          <a:xfrm rot="3930141">
            <a:off x="3850901" y="3275427"/>
            <a:ext cx="1048086" cy="34307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275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</a:rPr>
              <a:t>Раздел </a:t>
            </a:r>
            <a:r>
              <a:rPr lang="ru-RU" sz="2800" b="1" dirty="0" smtClean="0">
                <a:solidFill>
                  <a:schemeClr val="accent1"/>
                </a:solidFill>
              </a:rPr>
              <a:t>6. Знание, роль мышления и вертикальная СРТ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33" name="Прямоугольник 39"/>
          <p:cNvSpPr/>
          <p:nvPr/>
        </p:nvSpPr>
        <p:spPr>
          <a:xfrm>
            <a:off x="525484" y="6626068"/>
            <a:ext cx="6278764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800" baseline="30000" dirty="0" smtClean="0">
                <a:solidFill>
                  <a:schemeClr val="bg1"/>
                </a:solidFill>
              </a:rPr>
              <a:t>1</a:t>
            </a:r>
            <a:r>
              <a:rPr lang="en-US" sz="800" baseline="30000" dirty="0" smtClean="0">
                <a:solidFill>
                  <a:schemeClr val="bg1"/>
                </a:solidFill>
              </a:rPr>
              <a:t> </a:t>
            </a:r>
            <a:r>
              <a:rPr lang="ru-RU" sz="800" dirty="0" smtClean="0">
                <a:solidFill>
                  <a:schemeClr val="bg1"/>
                </a:solidFill>
              </a:rPr>
              <a:t>…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21334" y="2365201"/>
            <a:ext cx="933419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1600" dirty="0" smtClean="0"/>
              <a:t>иметь средство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5296396" y="2380385"/>
            <a:ext cx="1107168" cy="4924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1600" dirty="0" smtClean="0"/>
              <a:t>быть уверенным 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6247431" y="4124574"/>
            <a:ext cx="8279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600" dirty="0" smtClean="0"/>
              <a:t>видеть объект</a:t>
            </a:r>
            <a:endParaRPr lang="en-US" sz="1600" dirty="0"/>
          </a:p>
        </p:txBody>
      </p:sp>
      <p:sp>
        <p:nvSpPr>
          <p:cNvPr id="27" name="Oval 8"/>
          <p:cNvSpPr/>
          <p:nvPr/>
        </p:nvSpPr>
        <p:spPr>
          <a:xfrm>
            <a:off x="6283406" y="3177489"/>
            <a:ext cx="756000" cy="756000"/>
          </a:xfrm>
          <a:prstGeom prst="ellipse">
            <a:avLst/>
          </a:prstGeom>
          <a:noFill/>
          <a:ln w="28575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Ins="0" rtlCol="0" anchor="ctr">
            <a:noAutofit/>
          </a:bodyPr>
          <a:lstStyle/>
          <a:p>
            <a:pPr algn="ctr"/>
            <a:r>
              <a:rPr lang="ru-RU" sz="1200" dirty="0" smtClean="0"/>
              <a:t>Знание</a:t>
            </a:r>
            <a:endParaRPr lang="en-US" sz="1200" dirty="0"/>
          </a:p>
        </p:txBody>
      </p:sp>
      <p:cxnSp>
        <p:nvCxnSpPr>
          <p:cNvPr id="30" name="Straight Connector 10"/>
          <p:cNvCxnSpPr>
            <a:stCxn id="27" idx="7"/>
            <a:endCxn id="23" idx="2"/>
          </p:cNvCxnSpPr>
          <p:nvPr/>
        </p:nvCxnSpPr>
        <p:spPr>
          <a:xfrm flipV="1">
            <a:off x="6928692" y="2857644"/>
            <a:ext cx="359352" cy="430559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5"/>
          <p:cNvCxnSpPr>
            <a:stCxn id="26" idx="0"/>
            <a:endCxn id="27" idx="4"/>
          </p:cNvCxnSpPr>
          <p:nvPr/>
        </p:nvCxnSpPr>
        <p:spPr>
          <a:xfrm flipV="1">
            <a:off x="6661406" y="3933489"/>
            <a:ext cx="0" cy="191085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1"/>
          <p:cNvCxnSpPr>
            <a:stCxn id="27" idx="1"/>
            <a:endCxn id="25" idx="2"/>
          </p:cNvCxnSpPr>
          <p:nvPr/>
        </p:nvCxnSpPr>
        <p:spPr>
          <a:xfrm flipH="1" flipV="1">
            <a:off x="5849980" y="2872828"/>
            <a:ext cx="544140" cy="415375"/>
          </a:xfrm>
          <a:prstGeom prst="line">
            <a:avLst/>
          </a:prstGeom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076056" y="1772816"/>
            <a:ext cx="3600400" cy="3887857"/>
          </a:xfrm>
          <a:prstGeom prst="rect">
            <a:avLst/>
          </a:prstGeom>
          <a:noFill/>
          <a:ln w="9525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6247380" y="3160759"/>
            <a:ext cx="828000" cy="17798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77" name="Прямоугольник 76"/>
          <p:cNvSpPr/>
          <p:nvPr/>
        </p:nvSpPr>
        <p:spPr>
          <a:xfrm rot="2429638">
            <a:off x="5944831" y="2268271"/>
            <a:ext cx="1923605" cy="3026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67202" y="1772816"/>
            <a:ext cx="4104798" cy="16556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noAutofit/>
          </a:bodyPr>
          <a:lstStyle/>
          <a:p>
            <a:r>
              <a:rPr lang="ru-RU" sz="1600" dirty="0" smtClean="0"/>
              <a:t>Новое средство – это не только инструмент, но и совокупность поддерживающих его знаний. Эти знания имеют деятельностной характер, то есть, формируются «на кончиках пальцев».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143000"/>
          </a:xfrm>
        </p:spPr>
        <p:txBody>
          <a:bodyPr rIns="0" anchor="ctr">
            <a:noAutofit/>
          </a:bodyPr>
          <a:lstStyle/>
          <a:p>
            <a:r>
              <a:rPr lang="ru-RU" dirty="0" smtClean="0"/>
              <a:t>Освоение кандидатных технологий в экономике запускается с появлением новых знаний </a:t>
            </a:r>
            <a:endParaRPr lang="en-US" sz="1400" b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202" y="4104288"/>
            <a:ext cx="4104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</a:rPr>
              <a:t>Отмечу, что часто используемый термин «</a:t>
            </a:r>
            <a:r>
              <a:rPr lang="ru-RU" sz="1600" dirty="0">
                <a:solidFill>
                  <a:prstClr val="black"/>
                </a:solidFill>
              </a:rPr>
              <a:t>экономика знаний» </a:t>
            </a:r>
            <a:r>
              <a:rPr lang="ru-RU" sz="1600" dirty="0" smtClean="0">
                <a:solidFill>
                  <a:prstClr val="black"/>
                </a:solidFill>
              </a:rPr>
              <a:t>является неправильным потому, что любая экономика эпохи промышленных революций </a:t>
            </a:r>
            <a:r>
              <a:rPr lang="ru-RU" sz="1600" dirty="0">
                <a:solidFill>
                  <a:prstClr val="black"/>
                </a:solidFill>
              </a:rPr>
              <a:t>была </a:t>
            </a:r>
            <a:r>
              <a:rPr lang="ru-RU" sz="1600" dirty="0" smtClean="0">
                <a:solidFill>
                  <a:prstClr val="black"/>
                </a:solidFill>
              </a:rPr>
              <a:t>экономикой знаний, как </a:t>
            </a:r>
            <a:r>
              <a:rPr lang="ru-RU" sz="1600" dirty="0">
                <a:solidFill>
                  <a:prstClr val="black"/>
                </a:solidFill>
              </a:rPr>
              <a:t>и любая технология </a:t>
            </a:r>
            <a:r>
              <a:rPr lang="ru-RU" sz="1600" dirty="0" smtClean="0">
                <a:solidFill>
                  <a:prstClr val="black"/>
                </a:solidFill>
              </a:rPr>
              <a:t>была знанием.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273352" y="1874540"/>
            <a:ext cx="2304256" cy="302433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9" name="Овал 18"/>
          <p:cNvSpPr/>
          <p:nvPr/>
        </p:nvSpPr>
        <p:spPr>
          <a:xfrm>
            <a:off x="544864" y="3268980"/>
            <a:ext cx="1816720" cy="144945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7158" y="0"/>
            <a:ext cx="8751346" cy="11430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chemeClr val="accent1"/>
                </a:solidFill>
              </a:rPr>
              <a:t>Различение «горизонтального» </a:t>
            </a:r>
            <a:r>
              <a:rPr lang="ru-RU" sz="2400" b="1" dirty="0">
                <a:solidFill>
                  <a:schemeClr val="accent1"/>
                </a:solidFill>
              </a:rPr>
              <a:t>и </a:t>
            </a:r>
            <a:r>
              <a:rPr lang="ru-RU" sz="2400" b="1" dirty="0" smtClean="0">
                <a:solidFill>
                  <a:schemeClr val="accent1"/>
                </a:solidFill>
              </a:rPr>
              <a:t>«вертикального» «разделениятруда»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7608" y="1283664"/>
            <a:ext cx="3506560" cy="393954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Aft>
                <a:spcPts val="2400"/>
              </a:spcAft>
            </a:pPr>
            <a:r>
              <a:rPr lang="ru-RU" sz="1400" dirty="0" smtClean="0"/>
              <a:t>Различим</a:t>
            </a:r>
            <a:r>
              <a:rPr lang="ru-RU" sz="1400" dirty="0"/>
              <a:t>:</a:t>
            </a:r>
          </a:p>
          <a:p>
            <a:pPr marL="285750" indent="-285750" fontAlgn="base">
              <a:spcAft>
                <a:spcPts val="2400"/>
              </a:spcAft>
              <a:buClr>
                <a:schemeClr val="accent1"/>
              </a:buClr>
              <a:buSzPct val="76000"/>
              <a:buFont typeface="Wingdings" panose="05000000000000000000" pitchFamily="2" charset="2"/>
              <a:buChar char="q"/>
              <a:defRPr/>
            </a:pPr>
            <a:r>
              <a:rPr lang="ru-RU" sz="1400" dirty="0" smtClean="0"/>
              <a:t>горизонтальное </a:t>
            </a:r>
            <a:r>
              <a:rPr lang="ru-RU" sz="1400" dirty="0"/>
              <a:t>РТ – сформированные за счет работы по РТ </a:t>
            </a:r>
            <a:r>
              <a:rPr lang="ru-RU" sz="1400" dirty="0" smtClean="0"/>
              <a:t>горизонтальные </a:t>
            </a:r>
            <a:r>
              <a:rPr lang="ru-RU" sz="1400" dirty="0"/>
              <a:t>технологические цепочки </a:t>
            </a:r>
            <a:r>
              <a:rPr lang="ru-RU" sz="1400" dirty="0" smtClean="0"/>
              <a:t>в цеху</a:t>
            </a:r>
            <a:r>
              <a:rPr lang="ru-RU" sz="1400" dirty="0"/>
              <a:t>, на предприятии </a:t>
            </a:r>
            <a:r>
              <a:rPr lang="ru-RU" sz="1400" dirty="0" smtClean="0"/>
              <a:t>или </a:t>
            </a:r>
            <a:r>
              <a:rPr lang="ru-RU" sz="1400" dirty="0"/>
              <a:t>состоящие из </a:t>
            </a:r>
            <a:r>
              <a:rPr lang="ru-RU" sz="1400" dirty="0" smtClean="0"/>
              <a:t>ряда предприятий, производящие вещи или машины;</a:t>
            </a:r>
          </a:p>
          <a:p>
            <a:pPr marL="285750" indent="-285750" fontAlgn="base">
              <a:spcAft>
                <a:spcPts val="2400"/>
              </a:spcAft>
              <a:buClr>
                <a:schemeClr val="accent1"/>
              </a:buClr>
              <a:buSzPct val="76000"/>
              <a:buFont typeface="Wingdings" panose="05000000000000000000" pitchFamily="2" charset="2"/>
              <a:buChar char="q"/>
              <a:defRPr/>
            </a:pPr>
            <a:r>
              <a:rPr lang="ru-RU" sz="1400" dirty="0" smtClean="0"/>
              <a:t>вертикальное </a:t>
            </a:r>
            <a:r>
              <a:rPr lang="ru-RU" sz="1400" dirty="0"/>
              <a:t>РТ – </a:t>
            </a:r>
            <a:r>
              <a:rPr lang="ru-RU" sz="1400" dirty="0" smtClean="0"/>
              <a:t>система РТ в мышлении, которая производит разные типы знаний (знание мы трактуем в широком смысле: это проекты, планы, рамки и т.д.) и позволяет создать и обеспечить функционирование той или иной системы горизонтального РТ.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56814" y="2140803"/>
            <a:ext cx="1588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Мышление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7479" y="3953056"/>
            <a:ext cx="167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Деятельность</a:t>
            </a:r>
            <a:endParaRPr lang="ru-RU" dirty="0"/>
          </a:p>
        </p:txBody>
      </p:sp>
      <p:cxnSp>
        <p:nvCxnSpPr>
          <p:cNvPr id="17" name="Соединительная линия уступом 16"/>
          <p:cNvCxnSpPr/>
          <p:nvPr/>
        </p:nvCxnSpPr>
        <p:spPr>
          <a:xfrm rot="16200000" flipH="1">
            <a:off x="769713" y="3098864"/>
            <a:ext cx="1239405" cy="123503"/>
          </a:xfrm>
          <a:prstGeom prst="bentConnector3">
            <a:avLst>
              <a:gd name="adj1" fmla="val 223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8118" y="5415408"/>
            <a:ext cx="84423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Отдельное производство как бы погружено в </a:t>
            </a:r>
            <a:r>
              <a:rPr lang="ru-RU" sz="1400" dirty="0" smtClean="0"/>
              <a:t>«кокон» множества </a:t>
            </a:r>
            <a:r>
              <a:rPr lang="ru-RU" sz="1400" dirty="0"/>
              <a:t> </a:t>
            </a:r>
            <a:r>
              <a:rPr lang="ru-RU" sz="1400" dirty="0" smtClean="0"/>
              <a:t>связей, </a:t>
            </a:r>
            <a:r>
              <a:rPr lang="ru-RU" sz="1400" dirty="0"/>
              <a:t>принадлежащих </a:t>
            </a:r>
            <a:r>
              <a:rPr lang="ru-RU" sz="1400" dirty="0" smtClean="0"/>
              <a:t>«надстройке». </a:t>
            </a:r>
            <a:r>
              <a:rPr lang="ru-RU" sz="1400" dirty="0"/>
              <a:t>Именно это </a:t>
            </a:r>
            <a:r>
              <a:rPr lang="ru-RU" sz="1400" dirty="0" smtClean="0"/>
              <a:t>когда-то </a:t>
            </a:r>
            <a:r>
              <a:rPr lang="ru-RU" sz="1400" dirty="0"/>
              <a:t>заставило </a:t>
            </a:r>
            <a:r>
              <a:rPr lang="ru-RU" sz="1400" dirty="0" smtClean="0"/>
              <a:t>К. Маркса </a:t>
            </a:r>
            <a:r>
              <a:rPr lang="ru-RU" sz="1400" dirty="0"/>
              <a:t>выдвинуть гипотезу, что </a:t>
            </a:r>
            <a:r>
              <a:rPr lang="ru-RU" sz="1400" dirty="0" smtClean="0"/>
              <a:t>«прибыль» – это характеристика «общественного» производства.</a:t>
            </a:r>
            <a:endParaRPr lang="ru-RU" sz="1400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2966065"/>
            <a:ext cx="2650182" cy="2343314"/>
          </a:xfrm>
          <a:prstGeom prst="rect">
            <a:avLst/>
          </a:prstGeom>
          <a:effectLst/>
        </p:spPr>
      </p:pic>
      <p:sp>
        <p:nvSpPr>
          <p:cNvPr id="14" name="Стрелка вправо 13"/>
          <p:cNvSpPr/>
          <p:nvPr/>
        </p:nvSpPr>
        <p:spPr>
          <a:xfrm rot="16200000">
            <a:off x="4689706" y="3144373"/>
            <a:ext cx="3096344" cy="124630"/>
          </a:xfrm>
          <a:prstGeom prst="rightArrow">
            <a:avLst/>
          </a:prstGeom>
          <a:solidFill>
            <a:srgbClr val="0070C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236113" y="2215416"/>
            <a:ext cx="236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Система управления по созданию </a:t>
            </a:r>
            <a:r>
              <a:rPr lang="en-US" sz="1400" dirty="0" smtClean="0"/>
              <a:t>Boeing</a:t>
            </a:r>
            <a:r>
              <a:rPr lang="ru-RU" sz="1400" dirty="0" smtClean="0"/>
              <a:t> 787 </a:t>
            </a:r>
            <a:endParaRPr lang="ru-RU" sz="1400" dirty="0"/>
          </a:p>
        </p:txBody>
      </p:sp>
      <p:sp>
        <p:nvSpPr>
          <p:cNvPr id="18" name="Стрелка вправо 17"/>
          <p:cNvSpPr/>
          <p:nvPr/>
        </p:nvSpPr>
        <p:spPr>
          <a:xfrm rot="20395573">
            <a:off x="6177264" y="4223265"/>
            <a:ext cx="2558041" cy="109834"/>
          </a:xfrm>
          <a:prstGeom prst="rightArrow">
            <a:avLst/>
          </a:prstGeom>
          <a:solidFill>
            <a:srgbClr val="0070C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 rot="20292788">
            <a:off x="6754210" y="4320694"/>
            <a:ext cx="19043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Горизонтальное РТ</a:t>
            </a:r>
            <a:endParaRPr lang="ru-RU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15927" y="1286471"/>
            <a:ext cx="19043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Вертикальное РТ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1061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04000" cy="1143000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Каждой промышленной революции соответствует инновация в «вертикальной» СРТ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  <p:cxnSp>
        <p:nvCxnSpPr>
          <p:cNvPr id="30" name="Straight Connector 17"/>
          <p:cNvCxnSpPr/>
          <p:nvPr/>
        </p:nvCxnSpPr>
        <p:spPr>
          <a:xfrm>
            <a:off x="283225" y="2492896"/>
            <a:ext cx="8886474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3233766" y="1916832"/>
            <a:ext cx="28803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</a:t>
            </a:r>
            <a:r>
              <a:rPr lang="ru-RU" sz="1400" b="1" dirty="0"/>
              <a:t> промышленная </a:t>
            </a:r>
            <a:r>
              <a:rPr lang="ru-RU" sz="1400" b="1" dirty="0" smtClean="0"/>
              <a:t>революция</a:t>
            </a:r>
            <a:endParaRPr lang="ru-RU" sz="1400" b="1" dirty="0"/>
          </a:p>
          <a:p>
            <a:pPr algn="ctr"/>
            <a:r>
              <a:rPr lang="en-US" sz="1400" b="1" dirty="0"/>
              <a:t>XVIII</a:t>
            </a:r>
            <a:r>
              <a:rPr lang="ru-RU" sz="1400" b="1" dirty="0"/>
              <a:t> – 1-я пол. </a:t>
            </a:r>
            <a:r>
              <a:rPr lang="en-US" sz="1400" b="1" dirty="0"/>
              <a:t>XIX </a:t>
            </a:r>
            <a:r>
              <a:rPr lang="ru-RU" sz="1400" b="1" dirty="0"/>
              <a:t>в.</a:t>
            </a:r>
          </a:p>
        </p:txBody>
      </p: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6114086" y="1916832"/>
            <a:ext cx="3210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II</a:t>
            </a:r>
            <a:r>
              <a:rPr lang="ru-RU" sz="1400" b="1" dirty="0"/>
              <a:t> промышленная революция</a:t>
            </a:r>
          </a:p>
          <a:p>
            <a:pPr algn="ctr"/>
            <a:r>
              <a:rPr lang="ru-RU" sz="1400" b="1" dirty="0"/>
              <a:t>2-я пол. </a:t>
            </a:r>
            <a:r>
              <a:rPr lang="en-US" sz="1400" b="1" dirty="0"/>
              <a:t>XIX </a:t>
            </a:r>
            <a:r>
              <a:rPr lang="ru-RU" sz="1400" b="1" dirty="0"/>
              <a:t>– </a:t>
            </a:r>
            <a:r>
              <a:rPr lang="en-US" sz="1400" b="1" dirty="0"/>
              <a:t>XX </a:t>
            </a:r>
            <a:r>
              <a:rPr lang="ru-RU" sz="1400" b="1" dirty="0"/>
              <a:t>в.</a:t>
            </a:r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641478" y="1916832"/>
            <a:ext cx="2592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1400" b="1" dirty="0"/>
              <a:t>«0-я» промышленная рев.</a:t>
            </a:r>
          </a:p>
          <a:p>
            <a:pPr algn="ctr"/>
            <a:r>
              <a:rPr lang="en-US" sz="1400" b="1" dirty="0"/>
              <a:t>XVII </a:t>
            </a:r>
            <a:r>
              <a:rPr lang="ru-RU" sz="1400" b="1" dirty="0"/>
              <a:t>в.</a:t>
            </a:r>
          </a:p>
        </p:txBody>
      </p:sp>
      <p:cxnSp>
        <p:nvCxnSpPr>
          <p:cNvPr id="34" name="Straight Connector 10"/>
          <p:cNvCxnSpPr/>
          <p:nvPr/>
        </p:nvCxnSpPr>
        <p:spPr>
          <a:xfrm>
            <a:off x="6079361" y="1988840"/>
            <a:ext cx="34725" cy="436032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0"/>
          <p:cNvCxnSpPr/>
          <p:nvPr/>
        </p:nvCxnSpPr>
        <p:spPr>
          <a:xfrm>
            <a:off x="3343057" y="1988840"/>
            <a:ext cx="37180" cy="436390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1225387" y="6073551"/>
            <a:ext cx="1424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Georgia" pitchFamily="18" charset="0"/>
              </a:rPr>
              <a:t>Нидерланды</a:t>
            </a:r>
          </a:p>
        </p:txBody>
      </p:sp>
      <p:sp>
        <p:nvSpPr>
          <p:cNvPr id="38" name="TextBox 18"/>
          <p:cNvSpPr txBox="1">
            <a:spLocks noChangeArrowheads="1"/>
          </p:cNvSpPr>
          <p:nvPr/>
        </p:nvSpPr>
        <p:spPr bwMode="auto">
          <a:xfrm>
            <a:off x="4169870" y="6075118"/>
            <a:ext cx="935806" cy="3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Georgia" pitchFamily="18" charset="0"/>
              </a:rPr>
              <a:t>Англия</a:t>
            </a: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6844246" y="6080947"/>
            <a:ext cx="156968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i="1" dirty="0">
                <a:latin typeface="Georgia" pitchFamily="18" charset="0"/>
              </a:rPr>
              <a:t>США</a:t>
            </a:r>
          </a:p>
        </p:txBody>
      </p:sp>
      <p:cxnSp>
        <p:nvCxnSpPr>
          <p:cNvPr id="40" name="Straight Connector 17"/>
          <p:cNvCxnSpPr/>
          <p:nvPr/>
        </p:nvCxnSpPr>
        <p:spPr>
          <a:xfrm>
            <a:off x="323528" y="6093296"/>
            <a:ext cx="8578813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"/>
          <p:cNvSpPr/>
          <p:nvPr/>
        </p:nvSpPr>
        <p:spPr>
          <a:xfrm>
            <a:off x="467544" y="1124744"/>
            <a:ext cx="82385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Ins="0">
            <a:spAutoFit/>
          </a:bodyPr>
          <a:lstStyle/>
          <a:p>
            <a:r>
              <a:rPr lang="ru-RU" sz="1400" dirty="0"/>
              <a:t>Каждая следующая промышленная революция привносит новообразования в «вертикальную</a:t>
            </a:r>
            <a:r>
              <a:rPr lang="ru-RU" sz="1400" dirty="0" smtClean="0"/>
              <a:t>» систему разделения труда – </a:t>
            </a:r>
            <a:r>
              <a:rPr lang="ru-RU" sz="1400" dirty="0"/>
              <a:t>СРТ по производству знаний, а не тех или иных конечных продуктов.</a:t>
            </a:r>
          </a:p>
        </p:txBody>
      </p:sp>
      <p:cxnSp>
        <p:nvCxnSpPr>
          <p:cNvPr id="42" name="Straight Connector 10"/>
          <p:cNvCxnSpPr/>
          <p:nvPr/>
        </p:nvCxnSpPr>
        <p:spPr>
          <a:xfrm>
            <a:off x="606753" y="2276872"/>
            <a:ext cx="0" cy="388843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6151369" y="2492896"/>
            <a:ext cx="316835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 smtClean="0"/>
              <a:t>пр-во стали, алюминия, </a:t>
            </a:r>
            <a:r>
              <a:rPr lang="ru-RU" sz="1400" dirty="0"/>
              <a:t>пластика;</a:t>
            </a:r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сжигание нефтепродуктов и газа, использование </a:t>
            </a:r>
            <a:r>
              <a:rPr lang="ru-RU" sz="1400" dirty="0" err="1"/>
              <a:t>гидро</a:t>
            </a:r>
            <a:r>
              <a:rPr lang="ru-RU" sz="1400" dirty="0"/>
              <a:t>- и э/э;</a:t>
            </a:r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путешествия на а/м, самолетах;</a:t>
            </a:r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использование спутников</a:t>
            </a:r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 smtClean="0"/>
              <a:t>антисептика, применение антибиотиков;</a:t>
            </a:r>
            <a:endParaRPr lang="ru-RU" sz="1400" dirty="0"/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использование мин. </a:t>
            </a:r>
            <a:r>
              <a:rPr lang="ru-RU" sz="1400" dirty="0" smtClean="0"/>
              <a:t>удобрений.</a:t>
            </a:r>
            <a:endParaRPr lang="ru-RU" sz="1400" dirty="0"/>
          </a:p>
        </p:txBody>
      </p: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3415065" y="2492896"/>
            <a:ext cx="259228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производство чугуна, железа;</a:t>
            </a:r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использование энергии пара, сжигание угля;</a:t>
            </a:r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плавание на пароходах, путешествия на паровозах;</a:t>
            </a:r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наркоз, хирургия;</a:t>
            </a:r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использование с/х машин</a:t>
            </a:r>
          </a:p>
        </p:txBody>
      </p:sp>
      <p:sp>
        <p:nvSpPr>
          <p:cNvPr id="45" name="TextBox 12"/>
          <p:cNvSpPr txBox="1">
            <a:spLocks noChangeArrowheads="1"/>
          </p:cNvSpPr>
          <p:nvPr/>
        </p:nvSpPr>
        <p:spPr bwMode="auto">
          <a:xfrm>
            <a:off x="678761" y="2492896"/>
            <a:ext cx="259228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 smtClean="0"/>
              <a:t>выращивание </a:t>
            </a:r>
            <a:r>
              <a:rPr lang="ru-RU" sz="1400" dirty="0"/>
              <a:t>леса</a:t>
            </a:r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сжигание </a:t>
            </a:r>
            <a:r>
              <a:rPr lang="ru-RU" sz="1400" dirty="0" smtClean="0"/>
              <a:t>торфа, </a:t>
            </a:r>
            <a:r>
              <a:rPr lang="ru-RU" sz="1400" dirty="0"/>
              <a:t>использование энергии </a:t>
            </a:r>
            <a:r>
              <a:rPr lang="ru-RU" sz="1400" dirty="0" smtClean="0"/>
              <a:t>ветра;</a:t>
            </a:r>
            <a:endParaRPr lang="ru-RU" sz="1400" dirty="0"/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 smtClean="0"/>
              <a:t>плавание на </a:t>
            </a:r>
            <a:r>
              <a:rPr lang="ru-RU" sz="1400" dirty="0" err="1" smtClean="0"/>
              <a:t>флайтах</a:t>
            </a:r>
            <a:r>
              <a:rPr lang="ru-RU" sz="1400" dirty="0" smtClean="0"/>
              <a:t>, </a:t>
            </a:r>
            <a:r>
              <a:rPr lang="ru-RU" sz="1400" dirty="0" err="1" smtClean="0"/>
              <a:t>треквартах</a:t>
            </a:r>
            <a:r>
              <a:rPr lang="ru-RU" sz="1400" dirty="0" smtClean="0"/>
              <a:t>;</a:t>
            </a:r>
            <a:endParaRPr lang="ru-RU" sz="1400" dirty="0"/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 smtClean="0"/>
              <a:t>антисептика;</a:t>
            </a:r>
            <a:endParaRPr lang="ru-RU" sz="1400" dirty="0"/>
          </a:p>
          <a:p>
            <a:pPr marL="88900" indent="-889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400" dirty="0"/>
              <a:t>использование ветряных насосов и дамб на </a:t>
            </a:r>
            <a:r>
              <a:rPr lang="ru-RU" sz="1400" dirty="0" smtClean="0"/>
              <a:t>польдерах</a:t>
            </a:r>
            <a:endParaRPr lang="ru-RU" sz="1400" dirty="0"/>
          </a:p>
        </p:txBody>
      </p:sp>
      <p:cxnSp>
        <p:nvCxnSpPr>
          <p:cNvPr id="53" name="Straight Connector 17"/>
          <p:cNvCxnSpPr/>
          <p:nvPr/>
        </p:nvCxnSpPr>
        <p:spPr>
          <a:xfrm>
            <a:off x="283225" y="4551412"/>
            <a:ext cx="8886474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41"/>
          <p:cNvSpPr/>
          <p:nvPr/>
        </p:nvSpPr>
        <p:spPr>
          <a:xfrm>
            <a:off x="179512" y="4551412"/>
            <a:ext cx="400110" cy="1541884"/>
          </a:xfrm>
          <a:prstGeom prst="rect">
            <a:avLst/>
          </a:prstGeom>
        </p:spPr>
        <p:txBody>
          <a:bodyPr vert="vert270" wrap="square" lIns="0" tIns="0" rIns="0" bIns="0" anchor="ctr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300" b="1" dirty="0" smtClean="0"/>
              <a:t>Технология мышления</a:t>
            </a:r>
            <a:endParaRPr lang="ru-RU" sz="1300" b="1" dirty="0"/>
          </a:p>
        </p:txBody>
      </p:sp>
      <p:sp>
        <p:nvSpPr>
          <p:cNvPr id="55" name="Прямоугольник 42"/>
          <p:cNvSpPr/>
          <p:nvPr/>
        </p:nvSpPr>
        <p:spPr>
          <a:xfrm>
            <a:off x="822777" y="5754742"/>
            <a:ext cx="2156339" cy="338554"/>
          </a:xfrm>
          <a:prstGeom prst="rect">
            <a:avLst/>
          </a:prstGeom>
        </p:spPr>
        <p:txBody>
          <a:bodyPr wrap="square" lIns="90000" rIns="0" anchor="ctr">
            <a:spAutoFit/>
          </a:bodyPr>
          <a:lstStyle/>
          <a:p>
            <a:pPr algn="ctr"/>
            <a:r>
              <a:rPr lang="ru-RU" sz="1600" b="1" dirty="0" smtClean="0"/>
              <a:t>Конструирование</a:t>
            </a:r>
            <a:endParaRPr lang="ru-RU" sz="1600" b="1" dirty="0"/>
          </a:p>
        </p:txBody>
      </p:sp>
      <p:sp>
        <p:nvSpPr>
          <p:cNvPr id="56" name="Прямоугольник 43"/>
          <p:cNvSpPr/>
          <p:nvPr/>
        </p:nvSpPr>
        <p:spPr>
          <a:xfrm>
            <a:off x="3631089" y="5754742"/>
            <a:ext cx="223224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600" b="1" dirty="0" smtClean="0"/>
              <a:t>Проектирование</a:t>
            </a:r>
            <a:endParaRPr lang="ru-RU" sz="1600" b="1" dirty="0"/>
          </a:p>
        </p:txBody>
      </p:sp>
      <p:sp>
        <p:nvSpPr>
          <p:cNvPr id="57" name="Прямоугольник 44"/>
          <p:cNvSpPr/>
          <p:nvPr/>
        </p:nvSpPr>
        <p:spPr>
          <a:xfrm>
            <a:off x="6574675" y="5754742"/>
            <a:ext cx="2108824" cy="33855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algn="ctr"/>
            <a:r>
              <a:rPr lang="ru-RU" sz="1600" b="1" dirty="0" smtClean="0"/>
              <a:t>Исследование</a:t>
            </a:r>
            <a:endParaRPr lang="ru-RU" sz="1600" b="1" dirty="0"/>
          </a:p>
        </p:txBody>
      </p:sp>
      <p:sp>
        <p:nvSpPr>
          <p:cNvPr id="62" name="Прямоугольник 41"/>
          <p:cNvSpPr/>
          <p:nvPr/>
        </p:nvSpPr>
        <p:spPr>
          <a:xfrm>
            <a:off x="279539" y="3140968"/>
            <a:ext cx="200055" cy="957508"/>
          </a:xfrm>
          <a:prstGeom prst="rect">
            <a:avLst/>
          </a:prstGeom>
        </p:spPr>
        <p:txBody>
          <a:bodyPr vert="vert270" wrap="square" lIns="0" tIns="0" rIns="0" bIns="0" anchor="ctr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300" b="1" dirty="0" smtClean="0"/>
              <a:t>Технологии</a:t>
            </a:r>
            <a:endParaRPr lang="ru-RU" sz="1300" b="1" dirty="0"/>
          </a:p>
        </p:txBody>
      </p:sp>
      <p:pic>
        <p:nvPicPr>
          <p:cNvPr id="19458" name="Picture 2" descr="&amp;CHcy;&amp;iecy;&amp;rcy;&amp;tcy;&amp;iocy;&amp;zhcy;&amp;ncy;&amp;icy;&amp;k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994" y="4579395"/>
            <a:ext cx="926846" cy="11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9"/>
          <p:cNvSpPr/>
          <p:nvPr/>
        </p:nvSpPr>
        <p:spPr>
          <a:xfrm>
            <a:off x="597492" y="6327204"/>
            <a:ext cx="6278764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700" dirty="0" smtClean="0"/>
              <a:t>Рис.: </a:t>
            </a:r>
            <a:r>
              <a:rPr lang="ru-RU" sz="700" dirty="0" smtClean="0">
                <a:hlinkClick r:id="rId3"/>
              </a:rPr>
              <a:t>Жан Батист </a:t>
            </a:r>
            <a:r>
              <a:rPr lang="ru-RU" sz="700" dirty="0" err="1" smtClean="0">
                <a:hlinkClick r:id="rId3"/>
              </a:rPr>
              <a:t>Симеон</a:t>
            </a:r>
            <a:r>
              <a:rPr lang="ru-RU" sz="700" dirty="0" smtClean="0">
                <a:hlinkClick r:id="rId3"/>
              </a:rPr>
              <a:t> Шарден </a:t>
            </a:r>
            <a:r>
              <a:rPr lang="ru-RU" sz="700" dirty="0" smtClean="0"/>
              <a:t>Чертёжник. 1737.</a:t>
            </a:r>
          </a:p>
          <a:p>
            <a:r>
              <a:rPr lang="en-US" sz="700" dirty="0" smtClean="0">
                <a:hlinkClick r:id="rId4"/>
              </a:rPr>
              <a:t>www2.atpages.jp</a:t>
            </a:r>
            <a:endParaRPr lang="ru-RU" sz="700" dirty="0" smtClean="0"/>
          </a:p>
          <a:p>
            <a:r>
              <a:rPr lang="en-US" sz="700" dirty="0" smtClean="0">
                <a:hlinkClick r:id="rId5"/>
              </a:rPr>
              <a:t>http</a:t>
            </a:r>
            <a:r>
              <a:rPr lang="en-US" sz="700" dirty="0">
                <a:hlinkClick r:id="rId5"/>
              </a:rPr>
              <a:t>://</a:t>
            </a:r>
            <a:r>
              <a:rPr lang="en-US" sz="700" dirty="0" smtClean="0">
                <a:hlinkClick r:id="rId5"/>
              </a:rPr>
              <a:t>www.movehub.com/blog/largest-ships-history</a:t>
            </a:r>
            <a:endParaRPr lang="ru-RU" sz="700" dirty="0" smtClean="0"/>
          </a:p>
          <a:p>
            <a:r>
              <a:rPr lang="en-US" sz="700" dirty="0">
                <a:hlinkClick r:id="rId6"/>
              </a:rPr>
              <a:t>http://</a:t>
            </a:r>
            <a:r>
              <a:rPr lang="en-US" sz="700" dirty="0" smtClean="0">
                <a:hlinkClick r:id="rId6"/>
              </a:rPr>
              <a:t>sbs-on-web.com/material_base.htm</a:t>
            </a:r>
            <a:endParaRPr lang="ru-RU" sz="700" dirty="0"/>
          </a:p>
        </p:txBody>
      </p:sp>
      <p:pic>
        <p:nvPicPr>
          <p:cNvPr id="19460" name="Picture 4" descr="http://www2.atpages.jp/ggclub/webproxy/index.php?q=aHR0cHM6Ly91cGxvYWQud2lraW1lZGlhLm9yZy93aWtpcGVkaWEvY29tbW9ucy90aHVtYi9mL2ZiL0FyY2hpdGVjdC5wbmcvMTUwcHgtQXJjaGl0ZWN0LnBuZw%3D%3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938" y="4579395"/>
            <a:ext cx="999410" cy="12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ic.pics.livejournal.com/mjustas/11607698/322118/322118_origin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0140" y="4606705"/>
            <a:ext cx="1711246" cy="117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http://sbs-on-web.com/images/mat_base/pool_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579395"/>
            <a:ext cx="1569682" cy="11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754960" y="4872532"/>
            <a:ext cx="1437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dirty="0" smtClean="0">
                <a:solidFill>
                  <a:prstClr val="black"/>
                </a:solidFill>
              </a:rPr>
              <a:t>Чертёжник</a:t>
            </a:r>
          </a:p>
          <a:p>
            <a:pPr lvl="0" algn="r"/>
            <a:r>
              <a:rPr lang="ru-RU" sz="1200" dirty="0" smtClean="0">
                <a:solidFill>
                  <a:prstClr val="black"/>
                </a:solidFill>
              </a:rPr>
              <a:t>Жан </a:t>
            </a:r>
            <a:r>
              <a:rPr lang="ru-RU" sz="1200" dirty="0">
                <a:solidFill>
                  <a:prstClr val="black"/>
                </a:solidFill>
              </a:rPr>
              <a:t>Батист </a:t>
            </a:r>
            <a:r>
              <a:rPr lang="ru-RU" sz="1200" dirty="0" err="1">
                <a:solidFill>
                  <a:prstClr val="black"/>
                </a:solidFill>
              </a:rPr>
              <a:t>Симеон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dirty="0" smtClean="0">
                <a:solidFill>
                  <a:prstClr val="black"/>
                </a:solidFill>
              </a:rPr>
              <a:t>Шарден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714953" y="4872532"/>
            <a:ext cx="1321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prstClr val="black"/>
                </a:solidFill>
              </a:rPr>
              <a:t>Модель судна в </a:t>
            </a:r>
            <a:r>
              <a:rPr lang="ru-RU" sz="1200" dirty="0" err="1" smtClean="0">
                <a:solidFill>
                  <a:prstClr val="black"/>
                </a:solidFill>
              </a:rPr>
              <a:t>опытовом</a:t>
            </a:r>
            <a:r>
              <a:rPr lang="ru-RU" sz="1200" dirty="0" smtClean="0">
                <a:solidFill>
                  <a:prstClr val="black"/>
                </a:solidFill>
              </a:rPr>
              <a:t> бассейне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Три поколения университетов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331779" y="1699526"/>
            <a:ext cx="0" cy="64807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808651" y="1699526"/>
            <a:ext cx="0" cy="64807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224182" y="1699526"/>
            <a:ext cx="0" cy="64807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2216363" y="1890398"/>
            <a:ext cx="230832" cy="26632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0" name="Овал 9"/>
          <p:cNvSpPr/>
          <p:nvPr/>
        </p:nvSpPr>
        <p:spPr>
          <a:xfrm>
            <a:off x="4693235" y="1890398"/>
            <a:ext cx="230832" cy="26632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108766" y="1890398"/>
            <a:ext cx="230832" cy="26632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2406729" y="2106732"/>
            <a:ext cx="2286506" cy="378388"/>
          </a:xfrm>
          <a:custGeom>
            <a:avLst/>
            <a:gdLst>
              <a:gd name="connsiteX0" fmla="*/ 0 w 2377440"/>
              <a:gd name="connsiteY0" fmla="*/ 0 h 279771"/>
              <a:gd name="connsiteX1" fmla="*/ 1054250 w 2377440"/>
              <a:gd name="connsiteY1" fmla="*/ 279699 h 279771"/>
              <a:gd name="connsiteX2" fmla="*/ 2377440 w 2377440"/>
              <a:gd name="connsiteY2" fmla="*/ 21515 h 2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279771">
                <a:moveTo>
                  <a:pt x="0" y="0"/>
                </a:moveTo>
                <a:cubicBezTo>
                  <a:pt x="329005" y="138056"/>
                  <a:pt x="658010" y="276113"/>
                  <a:pt x="1054250" y="279699"/>
                </a:cubicBezTo>
                <a:cubicBezTo>
                  <a:pt x="1450490" y="283285"/>
                  <a:pt x="1913965" y="152400"/>
                  <a:pt x="2377440" y="21515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1524323" y="2037829"/>
            <a:ext cx="5976664" cy="15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82965" y="12674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1300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9837" y="12898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1800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75368" y="13456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2300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3575" y="980728"/>
            <a:ext cx="24364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algn="ctr"/>
            <a:r>
              <a:rPr lang="ru-RU" dirty="0">
                <a:solidFill>
                  <a:schemeClr val="tx1"/>
                </a:solidFill>
              </a:rPr>
              <a:t>Схоластический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99338" y="980728"/>
            <a:ext cx="27340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Исследовательский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7932" y="980728"/>
            <a:ext cx="24725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</a:pPr>
            <a:r>
              <a:rPr lang="ru-RU" sz="1600" b="1" dirty="0"/>
              <a:t>Университет 3.0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983434" y="2115627"/>
            <a:ext cx="2125332" cy="378388"/>
          </a:xfrm>
          <a:custGeom>
            <a:avLst/>
            <a:gdLst>
              <a:gd name="connsiteX0" fmla="*/ 0 w 2377440"/>
              <a:gd name="connsiteY0" fmla="*/ 0 h 279771"/>
              <a:gd name="connsiteX1" fmla="*/ 1054250 w 2377440"/>
              <a:gd name="connsiteY1" fmla="*/ 279699 h 279771"/>
              <a:gd name="connsiteX2" fmla="*/ 2377440 w 2377440"/>
              <a:gd name="connsiteY2" fmla="*/ 21515 h 2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279771">
                <a:moveTo>
                  <a:pt x="0" y="0"/>
                </a:moveTo>
                <a:cubicBezTo>
                  <a:pt x="329005" y="138056"/>
                  <a:pt x="658010" y="276113"/>
                  <a:pt x="1054250" y="279699"/>
                </a:cubicBezTo>
                <a:cubicBezTo>
                  <a:pt x="1450490" y="283285"/>
                  <a:pt x="1913965" y="152400"/>
                  <a:pt x="2377440" y="21515"/>
                </a:cubicBezTo>
              </a:path>
            </a:pathLst>
          </a:custGeom>
          <a:noFill/>
          <a:ln w="158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 rot="10800000">
            <a:off x="2406726" y="1636807"/>
            <a:ext cx="4702040" cy="325520"/>
          </a:xfrm>
          <a:custGeom>
            <a:avLst/>
            <a:gdLst>
              <a:gd name="connsiteX0" fmla="*/ 0 w 2377440"/>
              <a:gd name="connsiteY0" fmla="*/ 0 h 279771"/>
              <a:gd name="connsiteX1" fmla="*/ 1054250 w 2377440"/>
              <a:gd name="connsiteY1" fmla="*/ 279699 h 279771"/>
              <a:gd name="connsiteX2" fmla="*/ 2377440 w 2377440"/>
              <a:gd name="connsiteY2" fmla="*/ 21515 h 2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7440" h="279771">
                <a:moveTo>
                  <a:pt x="0" y="0"/>
                </a:moveTo>
                <a:cubicBezTo>
                  <a:pt x="329005" y="138056"/>
                  <a:pt x="658010" y="276113"/>
                  <a:pt x="1054250" y="279699"/>
                </a:cubicBezTo>
                <a:cubicBezTo>
                  <a:pt x="1450490" y="283285"/>
                  <a:pt x="1913965" y="152400"/>
                  <a:pt x="2377440" y="21515"/>
                </a:cubicBezTo>
              </a:path>
            </a:pathLst>
          </a:custGeom>
          <a:noFill/>
          <a:ln w="15875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895783" y="1963746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321382" y="1963746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55381" y="1963746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255583" y="1979758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349599" y="1951910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816763" y="1954327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115719" y="1963746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676718" y="1936110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956371" y="1967354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524323" y="1967354"/>
            <a:ext cx="0" cy="1749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 descr="http://media2.nekropole.info/2012/12/Humboldt-_Wilhelm_v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2771" y="2461402"/>
            <a:ext cx="927220" cy="117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402771" y="3607067"/>
            <a:ext cx="927220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200" dirty="0"/>
              <a:t>Вильгельм Гумбольдт</a:t>
            </a:r>
          </a:p>
          <a:p>
            <a:pPr algn="ctr"/>
            <a:r>
              <a:rPr lang="ru-RU" sz="1200" dirty="0"/>
              <a:t>1767-1835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64088" y="3068960"/>
            <a:ext cx="3333847" cy="1384995"/>
          </a:xfrm>
          <a:prstGeom prst="rect">
            <a:avLst/>
          </a:prstGeom>
          <a:noFill/>
        </p:spPr>
        <p:txBody>
          <a:bodyPr wrap="square" lIns="90000" rIns="0" rtlCol="0">
            <a:spAutoFit/>
          </a:bodyPr>
          <a:lstStyle/>
          <a:p>
            <a:r>
              <a:rPr lang="ru-RU" sz="1400" dirty="0"/>
              <a:t>В нач. </a:t>
            </a:r>
            <a:r>
              <a:rPr lang="en-US" sz="1400" dirty="0"/>
              <a:t>XIX </a:t>
            </a:r>
            <a:r>
              <a:rPr lang="ru-RU" sz="1400" dirty="0"/>
              <a:t>в. под руководством Вильгельма фон Гумбольдта осуществляется реформа немецкого университета:</a:t>
            </a:r>
          </a:p>
          <a:p>
            <a:pPr indent="177800">
              <a:buFont typeface="Wingdings" panose="05000000000000000000" pitchFamily="2" charset="2"/>
              <a:buChar char="q"/>
            </a:pPr>
            <a:r>
              <a:rPr lang="ru-RU" sz="1400" dirty="0" smtClean="0"/>
              <a:t>Разделение функций школьного </a:t>
            </a:r>
            <a:r>
              <a:rPr lang="ru-RU" sz="1400" dirty="0"/>
              <a:t>и университетского образований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67544" y="6518477"/>
            <a:ext cx="5832648" cy="338554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ru-RU" sz="800" baseline="30000" dirty="0"/>
              <a:t>1 </a:t>
            </a:r>
            <a:r>
              <a:rPr lang="ru-RU" sz="800" dirty="0"/>
              <a:t>Демин М. Немецкий университет XIX века и дисциплинарная специализация философии// Логос №1 [91] 2013 </a:t>
            </a:r>
          </a:p>
          <a:p>
            <a:r>
              <a:rPr lang="ru-RU" sz="800" baseline="30000" dirty="0"/>
              <a:t>2 </a:t>
            </a:r>
            <a:r>
              <a:rPr lang="ru-RU" sz="800" u="sng" dirty="0">
                <a:hlinkClick r:id="rId3"/>
              </a:rPr>
              <a:t>http://web.uvic.ca/~berryde/chem362/plagiarism%20example.pdf</a:t>
            </a:r>
            <a:r>
              <a:rPr lang="ru-RU" sz="800" dirty="0"/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7504" y="2394764"/>
            <a:ext cx="16561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Фома Аквинский вводит </a:t>
            </a:r>
            <a:r>
              <a:rPr lang="ru-RU" sz="1400" dirty="0"/>
              <a:t>различение между Artes </a:t>
            </a:r>
            <a:r>
              <a:rPr lang="ru-RU" sz="1400" dirty="0" err="1"/>
              <a:t>mechanicae</a:t>
            </a:r>
            <a:r>
              <a:rPr lang="ru-RU" sz="1400" dirty="0"/>
              <a:t> </a:t>
            </a:r>
            <a:r>
              <a:rPr lang="ru-RU" sz="1400" dirty="0" smtClean="0"/>
              <a:t>от </a:t>
            </a:r>
            <a:endParaRPr lang="ru-RU" sz="1400" dirty="0"/>
          </a:p>
          <a:p>
            <a:r>
              <a:rPr lang="ru-RU" sz="1400" dirty="0" smtClean="0"/>
              <a:t>Artes </a:t>
            </a:r>
            <a:r>
              <a:rPr lang="ru-RU" sz="1400" dirty="0" err="1"/>
              <a:t>liberalis</a:t>
            </a:r>
            <a:r>
              <a:rPr lang="ru-RU" sz="1400" dirty="0"/>
              <a:t> </a:t>
            </a:r>
            <a:r>
              <a:rPr lang="ru-RU" sz="1400" dirty="0" smtClean="0"/>
              <a:t>по цели получения знания. Цель изучения свободных искусств – не практическая польза, а сами знания.</a:t>
            </a:r>
            <a:endParaRPr lang="ru-RU" sz="1400" dirty="0"/>
          </a:p>
        </p:txBody>
      </p:sp>
      <p:grpSp>
        <p:nvGrpSpPr>
          <p:cNvPr id="33" name="Группа 32"/>
          <p:cNvGrpSpPr/>
          <p:nvPr/>
        </p:nvGrpSpPr>
        <p:grpSpPr>
          <a:xfrm>
            <a:off x="5751054" y="1633933"/>
            <a:ext cx="216024" cy="374872"/>
            <a:chOff x="5983546" y="3025060"/>
            <a:chExt cx="232492" cy="532277"/>
          </a:xfrm>
        </p:grpSpPr>
        <p:sp>
          <p:nvSpPr>
            <p:cNvPr id="4" name="Овал 3"/>
            <p:cNvSpPr/>
            <p:nvPr/>
          </p:nvSpPr>
          <p:spPr>
            <a:xfrm>
              <a:off x="5983546" y="3025060"/>
              <a:ext cx="216023" cy="204816"/>
            </a:xfrm>
            <a:prstGeom prst="ellipse">
              <a:avLst/>
            </a:prstGeom>
            <a:solidFill>
              <a:schemeClr val="tx1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2" name="Равнобедренный треугольник 31"/>
            <p:cNvSpPr/>
            <p:nvPr/>
          </p:nvSpPr>
          <p:spPr>
            <a:xfrm rot="10800000">
              <a:off x="5983546" y="3284984"/>
              <a:ext cx="232492" cy="272353"/>
            </a:xfrm>
            <a:prstGeom prst="triangle">
              <a:avLst/>
            </a:prstGeom>
            <a:solidFill>
              <a:schemeClr val="tx1"/>
            </a:solidFill>
            <a:ln w="412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</p:grpSp>
      <p:pic>
        <p:nvPicPr>
          <p:cNvPr id="1026" name="Picture 2" descr="http://beyond.ua/sites/default/files/persons/aquin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40" y="2461403"/>
            <a:ext cx="843476" cy="117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1910040" y="3632898"/>
            <a:ext cx="843476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200" dirty="0" smtClean="0"/>
              <a:t>Фома Аквинский</a:t>
            </a:r>
            <a:endParaRPr lang="ru-RU" sz="1200" dirty="0"/>
          </a:p>
          <a:p>
            <a:pPr algn="ctr"/>
            <a:r>
              <a:rPr lang="ru-RU" sz="1200" dirty="0" smtClean="0"/>
              <a:t>1225-1274</a:t>
            </a:r>
            <a:endParaRPr lang="ru-RU" sz="1200" dirty="0"/>
          </a:p>
        </p:txBody>
      </p:sp>
      <p:pic>
        <p:nvPicPr>
          <p:cNvPr id="46" name="Picture 4" descr="http://isaaclevitan.ru/cms.ashx?req=Image&amp;imageid=42b31b00-4e72-4676-9b06-bfca67eef5de&amp;key=%CA%E0%F0%F2%E8%ED%E0%20%93%D1%E5%EC%FC%20%F1%E2%EE%E1%EE%E4%ED%FB%F5%20%E8%F1%EA%F3%F1%F1%F2%E2%9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53" y="4295645"/>
            <a:ext cx="1342099" cy="173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579699" y="6032321"/>
            <a:ext cx="155940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rIns="0" rtlCol="0">
            <a:spAutoFit/>
          </a:bodyPr>
          <a:lstStyle/>
          <a:p>
            <a:pPr algn="ctr"/>
            <a:r>
              <a:rPr lang="ru-RU" sz="1200" dirty="0" smtClean="0"/>
              <a:t>7 свободных искусств</a:t>
            </a:r>
            <a:endParaRPr lang="ru-RU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3275889" y="4344123"/>
            <a:ext cx="5688599" cy="1969770"/>
          </a:xfrm>
          <a:prstGeom prst="rect">
            <a:avLst/>
          </a:prstGeom>
          <a:noFill/>
        </p:spPr>
        <p:txBody>
          <a:bodyPr wrap="square" lIns="90000" r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«</a:t>
            </a:r>
            <a:r>
              <a:rPr lang="ru-RU" sz="1400" dirty="0"/>
              <a:t>Там, где школе предписывалось лишь обучать, университетам вменялось также и изучать»</a:t>
            </a:r>
            <a:r>
              <a:rPr lang="ru-RU" sz="1400" baseline="30000" dirty="0"/>
              <a:t>1</a:t>
            </a:r>
            <a:r>
              <a:rPr lang="ru-RU" sz="1400" dirty="0"/>
              <a:t> , </a:t>
            </a:r>
            <a:r>
              <a:rPr lang="ru-RU" sz="1400" dirty="0" smtClean="0"/>
              <a:t>т.е., исследование </a:t>
            </a:r>
            <a:r>
              <a:rPr lang="ru-RU" sz="1400" dirty="0"/>
              <a:t>становится базовым процесс </a:t>
            </a:r>
            <a:r>
              <a:rPr lang="ru-RU" sz="1400" dirty="0" smtClean="0"/>
              <a:t>деятельности и обучения </a:t>
            </a:r>
            <a:r>
              <a:rPr lang="ru-RU" sz="1400" dirty="0"/>
              <a:t>в </a:t>
            </a:r>
            <a:r>
              <a:rPr lang="ru-RU" sz="1400" dirty="0" smtClean="0"/>
              <a:t>университете.</a:t>
            </a:r>
            <a:endParaRPr lang="ru-RU" sz="1400" dirty="0"/>
          </a:p>
          <a:p>
            <a:pPr indent="1778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400" dirty="0" smtClean="0"/>
              <a:t>Формы работы: семинарская заимствована в богословии; лекции как </a:t>
            </a:r>
            <a:r>
              <a:rPr lang="ru-RU" sz="1400" dirty="0"/>
              <a:t>систематическое введение в самостоятельную </a:t>
            </a:r>
            <a:r>
              <a:rPr lang="ru-RU" sz="1400" dirty="0" smtClean="0"/>
              <a:t>работу.</a:t>
            </a:r>
          </a:p>
          <a:p>
            <a:pPr indent="177800">
              <a:buFont typeface="Wingdings" panose="05000000000000000000" pitchFamily="2" charset="2"/>
              <a:buChar char="q"/>
            </a:pPr>
            <a:r>
              <a:rPr lang="ru-RU" sz="1400" dirty="0"/>
              <a:t>Кафедра и личность лидера, сконцентрированного на определенной области и программе исследований, стали основной «клеточкой» сферы образования и подготовки кадров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979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1"/>
                </a:solidFill>
              </a:rPr>
              <a:t>Раздел </a:t>
            </a:r>
            <a:r>
              <a:rPr lang="ru-RU" sz="2800" b="1" dirty="0" smtClean="0">
                <a:solidFill>
                  <a:schemeClr val="accent1"/>
                </a:solidFill>
              </a:rPr>
              <a:t>7. Клеточка разделения труда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3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4305816" y="6309320"/>
            <a:ext cx="4514656" cy="7200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786842" cy="1143000"/>
          </a:xfrm>
        </p:spPr>
        <p:txBody>
          <a:bodyPr anchor="ctr">
            <a:no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Клеточка нового «разделениятруда»</a:t>
            </a:r>
            <a:endParaRPr lang="ru-RU" sz="2400" dirty="0">
              <a:solidFill>
                <a:schemeClr val="accent1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5258875" y="2984717"/>
            <a:ext cx="3745378" cy="3306779"/>
            <a:chOff x="4967563" y="3110409"/>
            <a:chExt cx="3745378" cy="3306779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4967563" y="3110409"/>
              <a:ext cx="3745378" cy="3306779"/>
              <a:chOff x="5220072" y="2326486"/>
              <a:chExt cx="3240360" cy="2860902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5220072" y="2326486"/>
                <a:ext cx="3240360" cy="2736304"/>
              </a:xfrm>
              <a:prstGeom prst="ellips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5220072" y="3747228"/>
                <a:ext cx="3240360" cy="1440160"/>
              </a:xfrm>
              <a:prstGeom prst="rect">
                <a:avLst/>
              </a:prstGeom>
              <a:ln w="254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ru-RU" sz="1400" dirty="0"/>
              </a:p>
            </p:txBody>
          </p:sp>
        </p:grpSp>
        <p:cxnSp>
          <p:nvCxnSpPr>
            <p:cNvPr id="25" name="Прямая со стрелкой 24"/>
            <p:cNvCxnSpPr>
              <a:stCxn id="13" idx="0"/>
            </p:cNvCxnSpPr>
            <p:nvPr/>
          </p:nvCxnSpPr>
          <p:spPr>
            <a:xfrm flipH="1">
              <a:off x="6805044" y="3110409"/>
              <a:ext cx="35208" cy="1584971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2082287">
              <a:off x="5129565" y="4958190"/>
              <a:ext cx="121219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Социальное</a:t>
              </a:r>
            </a:p>
            <a:p>
              <a:r>
                <a:rPr lang="ru-RU" sz="1400" dirty="0" smtClean="0"/>
                <a:t>разделение</a:t>
              </a:r>
            </a:p>
            <a:p>
              <a:r>
                <a:rPr lang="ru-RU" sz="1400" dirty="0" smtClean="0"/>
                <a:t>труда</a:t>
              </a:r>
              <a:endParaRPr lang="ru-RU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43926" y="3537857"/>
              <a:ext cx="18009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Разделение </a:t>
              </a:r>
              <a:r>
                <a:rPr lang="ru-RU" sz="1400" dirty="0" smtClean="0"/>
                <a:t>и </a:t>
              </a:r>
              <a:r>
                <a:rPr lang="ru-RU" sz="1400" dirty="0" err="1" smtClean="0"/>
                <a:t>операционализа-ция</a:t>
              </a:r>
              <a:r>
                <a:rPr lang="ru-RU" sz="1400" dirty="0" smtClean="0"/>
                <a:t> деятельности</a:t>
              </a:r>
              <a:endParaRPr lang="ru-RU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9883764">
              <a:off x="7335805" y="4928263"/>
              <a:ext cx="13079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err="1" smtClean="0"/>
                <a:t>Экономичес</a:t>
              </a:r>
              <a:r>
                <a:rPr lang="ru-RU" sz="1400" dirty="0" smtClean="0"/>
                <a:t>-кое</a:t>
              </a:r>
            </a:p>
            <a:p>
              <a:r>
                <a:rPr lang="ru-RU" sz="1400" dirty="0" smtClean="0"/>
                <a:t>разделение труда</a:t>
              </a:r>
              <a:endParaRPr lang="ru-RU" sz="1400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119746" y="4742096"/>
            <a:ext cx="3977385" cy="1837434"/>
            <a:chOff x="5302484" y="4023345"/>
            <a:chExt cx="2996550" cy="1384316"/>
          </a:xfrm>
        </p:grpSpPr>
        <p:sp>
          <p:nvSpPr>
            <p:cNvPr id="34" name="Овал 33"/>
            <p:cNvSpPr/>
            <p:nvPr/>
          </p:nvSpPr>
          <p:spPr>
            <a:xfrm rot="14400000">
              <a:off x="6642052" y="3595296"/>
              <a:ext cx="1228934" cy="2085031"/>
            </a:xfrm>
            <a:prstGeom prst="ellipse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5" name="Овал 34"/>
            <p:cNvSpPr/>
            <p:nvPr/>
          </p:nvSpPr>
          <p:spPr>
            <a:xfrm rot="7276412">
              <a:off x="5719561" y="3616103"/>
              <a:ext cx="1228934" cy="2063087"/>
            </a:xfrm>
            <a:prstGeom prst="ellipse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6286414" y="4399549"/>
              <a:ext cx="1008112" cy="1008112"/>
            </a:xfrm>
            <a:prstGeom prst="ellipse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ru-RU" sz="1400" dirty="0" smtClean="0"/>
                <a:t>Работа</a:t>
              </a:r>
            </a:p>
            <a:p>
              <a:pPr algn="ctr"/>
              <a:r>
                <a:rPr lang="ru-RU" sz="1400" dirty="0" smtClean="0"/>
                <a:t>по РТ на</a:t>
              </a:r>
            </a:p>
            <a:p>
              <a:pPr algn="ctr"/>
              <a:r>
                <a:rPr lang="ru-RU" sz="1400" dirty="0" smtClean="0"/>
                <a:t>отдельном</a:t>
              </a:r>
            </a:p>
            <a:p>
              <a:pPr algn="ctr"/>
              <a:r>
                <a:rPr lang="ru-RU" sz="1400" dirty="0" smtClean="0"/>
                <a:t>предприятии</a:t>
              </a:r>
              <a:endParaRPr lang="ru-RU" sz="1400" dirty="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588224" y="4505972"/>
            <a:ext cx="993548" cy="914400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1400" b="1" dirty="0" smtClean="0"/>
              <a:t>Клеточка новой СРТ</a:t>
            </a:r>
            <a:endParaRPr lang="ru-RU" sz="14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36803" y="1340768"/>
            <a:ext cx="3120353" cy="40318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dirty="0" smtClean="0"/>
              <a:t>Процесс разработки </a:t>
            </a:r>
            <a:r>
              <a:rPr lang="ru-RU" sz="1600" dirty="0"/>
              <a:t>и накопления опыта использования кандидатных технологий может продолжаться достаточно долго, пока не возникает своего рода "клеточка" новой </a:t>
            </a:r>
            <a:r>
              <a:rPr lang="ru-RU" sz="1600" dirty="0" smtClean="0"/>
              <a:t>платформы технологий </a:t>
            </a:r>
            <a:r>
              <a:rPr lang="ru-RU" sz="1600" dirty="0"/>
              <a:t>– </a:t>
            </a:r>
            <a:r>
              <a:rPr lang="ru-RU" sz="1600" dirty="0" smtClean="0"/>
              <a:t>организационная форма, которая на данный исторический момент позволяет наиболее эффективно использовать рассеянные в обществе, в том числе неявные,  технические и технологические знания.</a:t>
            </a:r>
            <a:endParaRPr lang="ru-RU" sz="16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28437" y="5371876"/>
            <a:ext cx="477123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 smtClean="0"/>
              <a:t>Клеточка «разделениятруда» должна  </a:t>
            </a:r>
            <a:r>
              <a:rPr lang="ru-RU" sz="1600" dirty="0"/>
              <a:t>обеспечить процессы производства, накопления, распространения и </a:t>
            </a:r>
            <a:r>
              <a:rPr lang="ru-RU" sz="1600" dirty="0" smtClean="0"/>
              <a:t>использования </a:t>
            </a:r>
            <a:r>
              <a:rPr lang="ru-RU" sz="1600" dirty="0"/>
              <a:t>знаний.</a:t>
            </a:r>
          </a:p>
        </p:txBody>
      </p:sp>
      <p:grpSp>
        <p:nvGrpSpPr>
          <p:cNvPr id="45" name="Группа 44"/>
          <p:cNvGrpSpPr/>
          <p:nvPr/>
        </p:nvGrpSpPr>
        <p:grpSpPr>
          <a:xfrm>
            <a:off x="4370267" y="757811"/>
            <a:ext cx="2086452" cy="3645411"/>
            <a:chOff x="4370267" y="757811"/>
            <a:chExt cx="2086452" cy="3645411"/>
          </a:xfrm>
        </p:grpSpPr>
        <p:grpSp>
          <p:nvGrpSpPr>
            <p:cNvPr id="46" name="Группа 45"/>
            <p:cNvGrpSpPr/>
            <p:nvPr/>
          </p:nvGrpSpPr>
          <p:grpSpPr>
            <a:xfrm rot="2700000">
              <a:off x="3686319" y="1632822"/>
              <a:ext cx="3454348" cy="2086452"/>
              <a:chOff x="3561682" y="1281414"/>
              <a:chExt cx="3454348" cy="2086452"/>
            </a:xfrm>
          </p:grpSpPr>
          <p:sp>
            <p:nvSpPr>
              <p:cNvPr id="48" name="Пятиугольник 47"/>
              <p:cNvSpPr/>
              <p:nvPr/>
            </p:nvSpPr>
            <p:spPr>
              <a:xfrm>
                <a:off x="3561682" y="1281414"/>
                <a:ext cx="3454348" cy="2086452"/>
              </a:xfrm>
              <a:prstGeom prst="homePlat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t">
                <a:noAutofit/>
              </a:bodyPr>
              <a:lstStyle/>
              <a:p>
                <a:pPr indent="92075"/>
                <a:endParaRPr lang="ru-RU" sz="2000" dirty="0"/>
              </a:p>
            </p:txBody>
          </p:sp>
          <p:sp>
            <p:nvSpPr>
              <p:cNvPr id="49" name="Пятиугольник 48"/>
              <p:cNvSpPr/>
              <p:nvPr/>
            </p:nvSpPr>
            <p:spPr>
              <a:xfrm>
                <a:off x="3749647" y="1862104"/>
                <a:ext cx="2191268" cy="432048"/>
              </a:xfrm>
              <a:prstGeom prst="homePlat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r>
                  <a:rPr lang="ru-RU" sz="1400" dirty="0" smtClean="0"/>
                  <a:t>Технология 1</a:t>
                </a:r>
                <a:endParaRPr lang="ru-RU" sz="1400" dirty="0"/>
              </a:p>
            </p:txBody>
          </p:sp>
          <p:sp>
            <p:nvSpPr>
              <p:cNvPr id="50" name="Пятиугольник 49"/>
              <p:cNvSpPr/>
              <p:nvPr/>
            </p:nvSpPr>
            <p:spPr>
              <a:xfrm>
                <a:off x="3722166" y="2330629"/>
                <a:ext cx="2212054" cy="432048"/>
              </a:xfrm>
              <a:prstGeom prst="homePlat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r>
                  <a:rPr lang="ru-RU" sz="1400" dirty="0" smtClean="0"/>
                  <a:t>Технология …</a:t>
                </a:r>
                <a:endParaRPr lang="ru-RU" sz="1400" dirty="0"/>
              </a:p>
            </p:txBody>
          </p:sp>
          <p:sp>
            <p:nvSpPr>
              <p:cNvPr id="51" name="Пятиугольник 50"/>
              <p:cNvSpPr/>
              <p:nvPr/>
            </p:nvSpPr>
            <p:spPr>
              <a:xfrm>
                <a:off x="3715101" y="2832738"/>
                <a:ext cx="2191702" cy="432048"/>
              </a:xfrm>
              <a:prstGeom prst="homePlate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r>
                  <a:rPr lang="ru-RU" sz="1400" dirty="0" smtClean="0"/>
                  <a:t>Технология </a:t>
                </a:r>
                <a:r>
                  <a:rPr lang="en-US" sz="1400" dirty="0" smtClean="0"/>
                  <a:t>N</a:t>
                </a:r>
                <a:endParaRPr lang="ru-RU" sz="1400" dirty="0"/>
              </a:p>
            </p:txBody>
          </p:sp>
        </p:grpSp>
        <p:sp>
          <p:nvSpPr>
            <p:cNvPr id="47" name="Пятиугольник 46"/>
            <p:cNvSpPr/>
            <p:nvPr/>
          </p:nvSpPr>
          <p:spPr>
            <a:xfrm rot="2700000">
              <a:off x="4547865" y="1637421"/>
              <a:ext cx="2191268" cy="432048"/>
            </a:xfrm>
            <a:prstGeom prst="homePlate">
              <a:avLst/>
            </a:prstGeom>
            <a:ln>
              <a:solidFill>
                <a:schemeClr val="accent2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r>
                <a:rPr lang="ru-RU" sz="1400" dirty="0" smtClean="0"/>
                <a:t>Технологии мышления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973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040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Складывание знаний начинается с формирования «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клеточки</a:t>
            </a:r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» новой промышленной революции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33252"/>
            <a:ext cx="851592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Важнейшим моментом, свидетельствующим о готовности нового пакета технологий и инфраструктур к масштабированию, является формирование «клеточки» данной промышленной революции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– формы кооперации,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которая в максимальной степени способствует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процессам 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производства,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накопления,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распространения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и освоения новых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знаний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14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8916" y="3840490"/>
            <a:ext cx="1381460" cy="163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51520" y="3645024"/>
            <a:ext cx="200055" cy="2512209"/>
          </a:xfrm>
          <a:prstGeom prst="rect">
            <a:avLst/>
          </a:prstGeom>
        </p:spPr>
        <p:txBody>
          <a:bodyPr vert="vert270" wrap="square" lIns="0" rIns="0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300" b="1" dirty="0" smtClean="0"/>
              <a:t>Форма кооперации</a:t>
            </a:r>
            <a:endParaRPr lang="ru-RU" sz="13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97462" y="5497485"/>
            <a:ext cx="2592288" cy="307777"/>
          </a:xfrm>
          <a:prstGeom prst="rect">
            <a:avLst/>
          </a:prstGeom>
        </p:spPr>
        <p:txBody>
          <a:bodyPr wrap="square" lIns="90000" rIns="0">
            <a:spAutoFit/>
          </a:bodyPr>
          <a:lstStyle/>
          <a:p>
            <a:pPr algn="ctr"/>
            <a:r>
              <a:rPr lang="ru-RU" sz="1400" b="1" dirty="0"/>
              <a:t>Кластер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089750" y="5497486"/>
            <a:ext cx="2880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Фабрика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6488" y="3840490"/>
            <a:ext cx="1246843" cy="163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995599" y="5497487"/>
            <a:ext cx="3184913" cy="307777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ctr"/>
            <a:r>
              <a:rPr lang="ru-RU" sz="1400" b="1" dirty="0"/>
              <a:t>ТНК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426" y="3840490"/>
            <a:ext cx="2823297" cy="163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17"/>
          <p:cNvCxnSpPr/>
          <p:nvPr/>
        </p:nvCxnSpPr>
        <p:spPr>
          <a:xfrm>
            <a:off x="249843" y="3717032"/>
            <a:ext cx="8634954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3089750" y="2204864"/>
            <a:ext cx="28803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</a:t>
            </a:r>
            <a:r>
              <a:rPr lang="ru-RU" sz="1400" b="1" dirty="0"/>
              <a:t> промышленная </a:t>
            </a:r>
            <a:r>
              <a:rPr lang="ru-RU" sz="1400" b="1" dirty="0" smtClean="0"/>
              <a:t>революция</a:t>
            </a:r>
            <a:endParaRPr lang="ru-RU" sz="1400" b="1" dirty="0"/>
          </a:p>
          <a:p>
            <a:pPr algn="ctr"/>
            <a:r>
              <a:rPr lang="en-US" sz="1400" b="1" dirty="0"/>
              <a:t>XVIII</a:t>
            </a:r>
            <a:r>
              <a:rPr lang="ru-RU" sz="1400" b="1" dirty="0"/>
              <a:t> – 1-я пол. </a:t>
            </a:r>
            <a:r>
              <a:rPr lang="en-US" sz="1400" b="1" dirty="0"/>
              <a:t>XIX </a:t>
            </a:r>
            <a:r>
              <a:rPr lang="ru-RU" sz="1400" b="1" dirty="0"/>
              <a:t>в.</a:t>
            </a:r>
          </a:p>
        </p:txBody>
      </p: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5970070" y="2204864"/>
            <a:ext cx="3210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II</a:t>
            </a:r>
            <a:r>
              <a:rPr lang="ru-RU" sz="1400" b="1" dirty="0"/>
              <a:t> промышленная революция</a:t>
            </a:r>
          </a:p>
          <a:p>
            <a:pPr algn="ctr"/>
            <a:r>
              <a:rPr lang="ru-RU" sz="1400" b="1" dirty="0"/>
              <a:t>2-я пол. </a:t>
            </a:r>
            <a:r>
              <a:rPr lang="en-US" sz="1400" b="1" dirty="0"/>
              <a:t>XIX </a:t>
            </a:r>
            <a:r>
              <a:rPr lang="ru-RU" sz="1400" b="1" dirty="0"/>
              <a:t>– </a:t>
            </a:r>
            <a:r>
              <a:rPr lang="en-US" sz="1400" b="1" dirty="0"/>
              <a:t>XX </a:t>
            </a:r>
            <a:r>
              <a:rPr lang="ru-RU" sz="1400" b="1" dirty="0"/>
              <a:t>в.</a:t>
            </a:r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497462" y="2204864"/>
            <a:ext cx="2592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1400" b="1" dirty="0"/>
              <a:t>«0-я» промышленная рев.</a:t>
            </a:r>
          </a:p>
          <a:p>
            <a:pPr algn="ctr"/>
            <a:r>
              <a:rPr lang="en-US" sz="1400" b="1" dirty="0"/>
              <a:t>XVII </a:t>
            </a:r>
            <a:r>
              <a:rPr lang="ru-RU" sz="1400" b="1" dirty="0"/>
              <a:t>в.</a:t>
            </a:r>
          </a:p>
        </p:txBody>
      </p:sp>
      <p:cxnSp>
        <p:nvCxnSpPr>
          <p:cNvPr id="34" name="Straight Connector 10"/>
          <p:cNvCxnSpPr/>
          <p:nvPr/>
        </p:nvCxnSpPr>
        <p:spPr>
          <a:xfrm>
            <a:off x="5935345" y="2348880"/>
            <a:ext cx="34725" cy="400028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0"/>
          <p:cNvCxnSpPr/>
          <p:nvPr/>
        </p:nvCxnSpPr>
        <p:spPr>
          <a:xfrm>
            <a:off x="3055025" y="2276872"/>
            <a:ext cx="34726" cy="4075875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1081371" y="6006316"/>
            <a:ext cx="1424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Georgia" pitchFamily="18" charset="0"/>
              </a:rPr>
              <a:t>Нидерланды</a:t>
            </a:r>
          </a:p>
        </p:txBody>
      </p:sp>
      <p:sp>
        <p:nvSpPr>
          <p:cNvPr id="38" name="TextBox 18"/>
          <p:cNvSpPr txBox="1">
            <a:spLocks noChangeArrowheads="1"/>
          </p:cNvSpPr>
          <p:nvPr/>
        </p:nvSpPr>
        <p:spPr bwMode="auto">
          <a:xfrm>
            <a:off x="4025854" y="6007883"/>
            <a:ext cx="935806" cy="3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Georgia" pitchFamily="18" charset="0"/>
              </a:rPr>
              <a:t>Англия</a:t>
            </a: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5970070" y="6013712"/>
            <a:ext cx="321044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i="1" dirty="0">
                <a:latin typeface="Georgia" pitchFamily="18" charset="0"/>
              </a:rPr>
              <a:t>США</a:t>
            </a:r>
          </a:p>
        </p:txBody>
      </p:sp>
      <p:cxnSp>
        <p:nvCxnSpPr>
          <p:cNvPr id="40" name="Straight Connector 17"/>
          <p:cNvCxnSpPr/>
          <p:nvPr/>
        </p:nvCxnSpPr>
        <p:spPr>
          <a:xfrm>
            <a:off x="249843" y="5959562"/>
            <a:ext cx="8578813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7"/>
          <p:cNvCxnSpPr/>
          <p:nvPr/>
        </p:nvCxnSpPr>
        <p:spPr>
          <a:xfrm>
            <a:off x="246713" y="2780928"/>
            <a:ext cx="8634954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0"/>
          <p:cNvCxnSpPr/>
          <p:nvPr/>
        </p:nvCxnSpPr>
        <p:spPr>
          <a:xfrm>
            <a:off x="606753" y="2276872"/>
            <a:ext cx="0" cy="388843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1"/>
          <p:cNvSpPr/>
          <p:nvPr/>
        </p:nvSpPr>
        <p:spPr>
          <a:xfrm>
            <a:off x="179512" y="2780928"/>
            <a:ext cx="400110" cy="957508"/>
          </a:xfrm>
          <a:prstGeom prst="rect">
            <a:avLst/>
          </a:prstGeom>
        </p:spPr>
        <p:txBody>
          <a:bodyPr vert="vert270" wrap="square" lIns="0" tIns="0" rIns="0" bIns="0" anchor="ctr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300" b="1" dirty="0" smtClean="0"/>
              <a:t>Технология мышления</a:t>
            </a:r>
            <a:endParaRPr lang="ru-RU" sz="1300" b="1" dirty="0"/>
          </a:p>
        </p:txBody>
      </p:sp>
      <p:sp>
        <p:nvSpPr>
          <p:cNvPr id="45" name="Прямоугольник 42"/>
          <p:cNvSpPr/>
          <p:nvPr/>
        </p:nvSpPr>
        <p:spPr>
          <a:xfrm>
            <a:off x="822777" y="3068960"/>
            <a:ext cx="2156339" cy="338554"/>
          </a:xfrm>
          <a:prstGeom prst="rect">
            <a:avLst/>
          </a:prstGeom>
        </p:spPr>
        <p:txBody>
          <a:bodyPr wrap="square" lIns="90000" rIns="0" anchor="ctr">
            <a:spAutoFit/>
          </a:bodyPr>
          <a:lstStyle/>
          <a:p>
            <a:pPr algn="ctr"/>
            <a:r>
              <a:rPr lang="ru-RU" sz="1600" dirty="0" smtClean="0"/>
              <a:t>Конструирование</a:t>
            </a:r>
            <a:endParaRPr lang="ru-RU" sz="1600" dirty="0"/>
          </a:p>
        </p:txBody>
      </p:sp>
      <p:sp>
        <p:nvSpPr>
          <p:cNvPr id="46" name="Прямоугольник 43"/>
          <p:cNvSpPr/>
          <p:nvPr/>
        </p:nvSpPr>
        <p:spPr>
          <a:xfrm>
            <a:off x="3491880" y="3068960"/>
            <a:ext cx="223224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Проектирование</a:t>
            </a:r>
            <a:endParaRPr lang="ru-RU" sz="1600" dirty="0"/>
          </a:p>
        </p:txBody>
      </p:sp>
      <p:sp>
        <p:nvSpPr>
          <p:cNvPr id="47" name="Прямоугольник 44"/>
          <p:cNvSpPr/>
          <p:nvPr/>
        </p:nvSpPr>
        <p:spPr>
          <a:xfrm>
            <a:off x="6516216" y="3068960"/>
            <a:ext cx="2108824" cy="33855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algn="ctr"/>
            <a:r>
              <a:rPr lang="ru-RU" sz="1600" dirty="0" smtClean="0"/>
              <a:t>Исследование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485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040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Каждой промышленной революции соответствуют новые позиции в вертикальной СРТ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133252"/>
            <a:ext cx="851592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Формирование клеточки новой промышленной революции запускает процессы к складывания, накопления, распространения и освоения деятельностных знаний, овладения на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производстве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инструментами новой платформы технологий и появления новых позиций – устойчивых связок знаний и средств – в СРТ.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3717032"/>
            <a:ext cx="600164" cy="838499"/>
          </a:xfrm>
          <a:prstGeom prst="rect">
            <a:avLst/>
          </a:prstGeom>
        </p:spPr>
        <p:txBody>
          <a:bodyPr vert="vert270" wrap="square" lIns="0" tIns="0" rIns="0" bIns="0" anchor="ctr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300" b="1" dirty="0" smtClean="0"/>
              <a:t>Форма </a:t>
            </a:r>
            <a:r>
              <a:rPr lang="ru-RU" sz="1300" b="1" dirty="0" err="1" smtClean="0"/>
              <a:t>коопе</a:t>
            </a:r>
            <a:r>
              <a:rPr lang="ru-RU" sz="1300" b="1" dirty="0" smtClean="0"/>
              <a:t>-рации</a:t>
            </a:r>
            <a:endParaRPr lang="ru-RU" sz="13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39552" y="3933056"/>
            <a:ext cx="2482998" cy="307775"/>
          </a:xfrm>
          <a:prstGeom prst="rect">
            <a:avLst/>
          </a:prstGeom>
        </p:spPr>
        <p:txBody>
          <a:bodyPr wrap="square" lIns="90000" rIns="0">
            <a:spAutoFit/>
          </a:bodyPr>
          <a:lstStyle/>
          <a:p>
            <a:pPr algn="ctr"/>
            <a:r>
              <a:rPr lang="ru-RU" sz="1400" dirty="0"/>
              <a:t>Кластер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31840" y="3933056"/>
            <a:ext cx="2845594" cy="307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Фабрика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12160" y="3933056"/>
            <a:ext cx="2875949" cy="307777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algn="ctr"/>
            <a:r>
              <a:rPr lang="ru-RU" sz="1400" dirty="0"/>
              <a:t>ТНК</a:t>
            </a:r>
          </a:p>
        </p:txBody>
      </p:sp>
      <p:cxnSp>
        <p:nvCxnSpPr>
          <p:cNvPr id="30" name="Straight Connector 17"/>
          <p:cNvCxnSpPr/>
          <p:nvPr/>
        </p:nvCxnSpPr>
        <p:spPr>
          <a:xfrm>
            <a:off x="249843" y="3742432"/>
            <a:ext cx="8634954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3089750" y="2204864"/>
            <a:ext cx="28803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</a:t>
            </a:r>
            <a:r>
              <a:rPr lang="ru-RU" sz="1400" b="1" dirty="0"/>
              <a:t> промышленная </a:t>
            </a:r>
            <a:r>
              <a:rPr lang="ru-RU" sz="1400" b="1" dirty="0" smtClean="0"/>
              <a:t>революция</a:t>
            </a:r>
            <a:endParaRPr lang="ru-RU" sz="1400" b="1" dirty="0"/>
          </a:p>
          <a:p>
            <a:pPr algn="ctr"/>
            <a:r>
              <a:rPr lang="en-US" sz="1400" b="1" dirty="0"/>
              <a:t>XVIII</a:t>
            </a:r>
            <a:r>
              <a:rPr lang="ru-RU" sz="1400" b="1" dirty="0"/>
              <a:t> – 1-я пол. </a:t>
            </a:r>
            <a:r>
              <a:rPr lang="en-US" sz="1400" b="1" dirty="0"/>
              <a:t>XIX </a:t>
            </a:r>
            <a:r>
              <a:rPr lang="ru-RU" sz="1400" b="1" dirty="0"/>
              <a:t>в.</a:t>
            </a:r>
          </a:p>
        </p:txBody>
      </p: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5952707" y="2204864"/>
            <a:ext cx="28867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II</a:t>
            </a:r>
            <a:r>
              <a:rPr lang="ru-RU" sz="1400" b="1" dirty="0"/>
              <a:t> промышленная революция</a:t>
            </a:r>
          </a:p>
          <a:p>
            <a:pPr algn="ctr"/>
            <a:r>
              <a:rPr lang="ru-RU" sz="1400" b="1" dirty="0"/>
              <a:t>2-я пол. </a:t>
            </a:r>
            <a:r>
              <a:rPr lang="en-US" sz="1400" b="1" dirty="0"/>
              <a:t>XIX </a:t>
            </a:r>
            <a:r>
              <a:rPr lang="ru-RU" sz="1400" b="1" dirty="0"/>
              <a:t>– </a:t>
            </a:r>
            <a:r>
              <a:rPr lang="en-US" sz="1400" b="1" dirty="0"/>
              <a:t>XX </a:t>
            </a:r>
            <a:r>
              <a:rPr lang="ru-RU" sz="1400" b="1" dirty="0"/>
              <a:t>в.</a:t>
            </a:r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497462" y="2204864"/>
            <a:ext cx="2592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1400" b="1" dirty="0"/>
              <a:t>«0-я» промышленная рев.</a:t>
            </a:r>
          </a:p>
          <a:p>
            <a:pPr algn="ctr"/>
            <a:r>
              <a:rPr lang="en-US" sz="1400" b="1" dirty="0"/>
              <a:t>XVII </a:t>
            </a:r>
            <a:r>
              <a:rPr lang="ru-RU" sz="1400" b="1" dirty="0"/>
              <a:t>в.</a:t>
            </a:r>
          </a:p>
        </p:txBody>
      </p:sp>
      <p:cxnSp>
        <p:nvCxnSpPr>
          <p:cNvPr id="34" name="Straight Connector 10"/>
          <p:cNvCxnSpPr/>
          <p:nvPr/>
        </p:nvCxnSpPr>
        <p:spPr>
          <a:xfrm>
            <a:off x="5922645" y="2348880"/>
            <a:ext cx="0" cy="434168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0"/>
          <p:cNvCxnSpPr/>
          <p:nvPr/>
        </p:nvCxnSpPr>
        <p:spPr>
          <a:xfrm>
            <a:off x="3055025" y="2276872"/>
            <a:ext cx="0" cy="4413696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1081371" y="6374283"/>
            <a:ext cx="1424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Georgia" pitchFamily="18" charset="0"/>
              </a:rPr>
              <a:t>Нидерланды</a:t>
            </a:r>
          </a:p>
        </p:txBody>
      </p:sp>
      <p:sp>
        <p:nvSpPr>
          <p:cNvPr id="38" name="TextBox 18"/>
          <p:cNvSpPr txBox="1">
            <a:spLocks noChangeArrowheads="1"/>
          </p:cNvSpPr>
          <p:nvPr/>
        </p:nvSpPr>
        <p:spPr bwMode="auto">
          <a:xfrm>
            <a:off x="4025854" y="6375850"/>
            <a:ext cx="935806" cy="3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Georgia" pitchFamily="18" charset="0"/>
              </a:rPr>
              <a:t>Англия</a:t>
            </a:r>
          </a:p>
        </p:txBody>
      </p:sp>
      <p:sp>
        <p:nvSpPr>
          <p:cNvPr id="39" name="TextBox 19"/>
          <p:cNvSpPr txBox="1">
            <a:spLocks noChangeArrowheads="1"/>
          </p:cNvSpPr>
          <p:nvPr/>
        </p:nvSpPr>
        <p:spPr bwMode="auto">
          <a:xfrm>
            <a:off x="5970070" y="6381679"/>
            <a:ext cx="321044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i="1" dirty="0">
                <a:latin typeface="Georgia" pitchFamily="18" charset="0"/>
              </a:rPr>
              <a:t>США</a:t>
            </a:r>
          </a:p>
        </p:txBody>
      </p:sp>
      <p:cxnSp>
        <p:nvCxnSpPr>
          <p:cNvPr id="40" name="Straight Connector 17"/>
          <p:cNvCxnSpPr/>
          <p:nvPr/>
        </p:nvCxnSpPr>
        <p:spPr>
          <a:xfrm>
            <a:off x="606753" y="6690568"/>
            <a:ext cx="8221903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7"/>
          <p:cNvCxnSpPr/>
          <p:nvPr/>
        </p:nvCxnSpPr>
        <p:spPr>
          <a:xfrm>
            <a:off x="246713" y="2780928"/>
            <a:ext cx="8634954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0"/>
          <p:cNvCxnSpPr/>
          <p:nvPr/>
        </p:nvCxnSpPr>
        <p:spPr>
          <a:xfrm>
            <a:off x="606753" y="2276872"/>
            <a:ext cx="0" cy="4413696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1"/>
          <p:cNvSpPr/>
          <p:nvPr/>
        </p:nvSpPr>
        <p:spPr>
          <a:xfrm>
            <a:off x="69404" y="2780928"/>
            <a:ext cx="472118" cy="961504"/>
          </a:xfrm>
          <a:prstGeom prst="rect">
            <a:avLst/>
          </a:prstGeom>
        </p:spPr>
        <p:txBody>
          <a:bodyPr vert="vert270" wrap="square" lIns="0" tIns="0" rIns="0" bIns="0" anchor="ctr">
            <a:no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300" b="1" dirty="0" smtClean="0"/>
              <a:t>Технология мышления</a:t>
            </a:r>
            <a:endParaRPr lang="ru-RU" sz="1300" b="1" dirty="0"/>
          </a:p>
        </p:txBody>
      </p:sp>
      <p:sp>
        <p:nvSpPr>
          <p:cNvPr id="45" name="Прямоугольник 42"/>
          <p:cNvSpPr/>
          <p:nvPr/>
        </p:nvSpPr>
        <p:spPr>
          <a:xfrm>
            <a:off x="611561" y="3068960"/>
            <a:ext cx="2367556" cy="338554"/>
          </a:xfrm>
          <a:prstGeom prst="rect">
            <a:avLst/>
          </a:prstGeom>
        </p:spPr>
        <p:txBody>
          <a:bodyPr wrap="square" lIns="90000" rIns="0" anchor="ctr">
            <a:spAutoFit/>
          </a:bodyPr>
          <a:lstStyle/>
          <a:p>
            <a:pPr algn="ctr"/>
            <a:r>
              <a:rPr lang="ru-RU" sz="1600" dirty="0" smtClean="0"/>
              <a:t>Конструирование</a:t>
            </a:r>
            <a:endParaRPr lang="ru-RU" sz="1600" dirty="0"/>
          </a:p>
        </p:txBody>
      </p:sp>
      <p:sp>
        <p:nvSpPr>
          <p:cNvPr id="46" name="Прямоугольник 43"/>
          <p:cNvSpPr/>
          <p:nvPr/>
        </p:nvSpPr>
        <p:spPr>
          <a:xfrm>
            <a:off x="3059831" y="3068960"/>
            <a:ext cx="2875513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600" dirty="0" smtClean="0"/>
              <a:t>Проектирование</a:t>
            </a:r>
            <a:endParaRPr lang="ru-RU" sz="1600" dirty="0"/>
          </a:p>
        </p:txBody>
      </p:sp>
      <p:sp>
        <p:nvSpPr>
          <p:cNvPr id="47" name="Прямоугольник 44"/>
          <p:cNvSpPr/>
          <p:nvPr/>
        </p:nvSpPr>
        <p:spPr>
          <a:xfrm>
            <a:off x="5935344" y="3068960"/>
            <a:ext cx="2904108" cy="33855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algn="ctr"/>
            <a:r>
              <a:rPr lang="ru-RU" sz="1600" dirty="0" smtClean="0"/>
              <a:t>Исследование</a:t>
            </a:r>
            <a:endParaRPr lang="ru-RU" sz="1600" dirty="0"/>
          </a:p>
        </p:txBody>
      </p:sp>
      <p:cxnSp>
        <p:nvCxnSpPr>
          <p:cNvPr id="36" name="Straight Connector 17"/>
          <p:cNvCxnSpPr/>
          <p:nvPr/>
        </p:nvCxnSpPr>
        <p:spPr>
          <a:xfrm>
            <a:off x="251520" y="4437112"/>
            <a:ext cx="8634954" cy="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105408" y="4653136"/>
            <a:ext cx="400110" cy="1721147"/>
          </a:xfrm>
          <a:prstGeom prst="rect">
            <a:avLst/>
          </a:prstGeom>
        </p:spPr>
        <p:txBody>
          <a:bodyPr vert="vert270" wrap="square" lIns="0" tIns="0" rIns="0" bIns="0" anchor="ctr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300" b="1" dirty="0" smtClean="0"/>
              <a:t>Новые позиции в СРТ</a:t>
            </a:r>
            <a:endParaRPr lang="ru-RU" sz="13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11560" y="4473406"/>
            <a:ext cx="2482998" cy="1815882"/>
          </a:xfrm>
          <a:prstGeom prst="rect">
            <a:avLst/>
          </a:prstGeom>
        </p:spPr>
        <p:txBody>
          <a:bodyPr wrap="square" lIns="36000" rIns="0" anchor="ctr">
            <a:spAutoFit/>
          </a:bodyPr>
          <a:lstStyle/>
          <a:p>
            <a:r>
              <a:rPr lang="ru-RU" sz="1400" b="1" dirty="0" smtClean="0"/>
              <a:t>Изобретатель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Инженер</a:t>
            </a:r>
          </a:p>
          <a:p>
            <a:endParaRPr lang="en-US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Производственный предприниматель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3059832" y="4473406"/>
            <a:ext cx="2491569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1400" b="1" dirty="0" smtClean="0"/>
              <a:t>Менеджер</a:t>
            </a:r>
          </a:p>
          <a:p>
            <a:endParaRPr lang="en-US" sz="1400" b="1" dirty="0" smtClean="0"/>
          </a:p>
          <a:p>
            <a:endParaRPr lang="ru-RU" sz="1400" b="1" dirty="0" smtClean="0"/>
          </a:p>
          <a:p>
            <a:r>
              <a:rPr lang="ru-RU" sz="1400" b="1" dirty="0" smtClean="0"/>
              <a:t>Инженер-механик </a:t>
            </a:r>
          </a:p>
          <a:p>
            <a:r>
              <a:rPr lang="ru-RU" sz="1400" b="1" dirty="0" smtClean="0"/>
              <a:t>(на фабрике)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Промышленный дизайнер</a:t>
            </a:r>
          </a:p>
        </p:txBody>
      </p:sp>
      <p:pic>
        <p:nvPicPr>
          <p:cNvPr id="51" name="Picture 3" descr="C:\Users\работа\Desktop\images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5085184"/>
            <a:ext cx="451662" cy="4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0" t="6250" r="11278" b="41502"/>
          <a:stretch/>
        </p:blipFill>
        <p:spPr bwMode="auto">
          <a:xfrm>
            <a:off x="2517676" y="5466432"/>
            <a:ext cx="432048" cy="44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204" y="4466828"/>
            <a:ext cx="387081" cy="504056"/>
          </a:xfrm>
          <a:prstGeom prst="rect">
            <a:avLst/>
          </a:prstGeom>
        </p:spPr>
      </p:pic>
      <p:pic>
        <p:nvPicPr>
          <p:cNvPr id="61" name="Picture 2" descr="JohnKayBorn1704 (567x700, 86Kb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085184"/>
            <a:ext cx="432048" cy="53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216" y="5782831"/>
            <a:ext cx="432047" cy="524380"/>
          </a:xfrm>
          <a:prstGeom prst="rect">
            <a:avLst/>
          </a:prstGeom>
        </p:spPr>
      </p:pic>
      <p:sp>
        <p:nvSpPr>
          <p:cNvPr id="63" name="Прямоугольник 31"/>
          <p:cNvSpPr/>
          <p:nvPr/>
        </p:nvSpPr>
        <p:spPr>
          <a:xfrm>
            <a:off x="1927318" y="5092586"/>
            <a:ext cx="808478" cy="400110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1000" dirty="0"/>
              <a:t>Ян </a:t>
            </a:r>
            <a:r>
              <a:rPr lang="ru-RU" sz="1000" dirty="0" err="1"/>
              <a:t>Лигвотер</a:t>
            </a:r>
            <a:endParaRPr lang="ru-RU" sz="1000" dirty="0"/>
          </a:p>
          <a:p>
            <a:pPr algn="ctr"/>
            <a:r>
              <a:rPr lang="en-US" sz="1000" dirty="0"/>
              <a:t>1575-1650</a:t>
            </a:r>
            <a:endParaRPr lang="ru-RU" sz="1000" dirty="0"/>
          </a:p>
        </p:txBody>
      </p:sp>
      <p:sp>
        <p:nvSpPr>
          <p:cNvPr id="64" name="Прямоугольник 32"/>
          <p:cNvSpPr/>
          <p:nvPr/>
        </p:nvSpPr>
        <p:spPr>
          <a:xfrm>
            <a:off x="2341392" y="4464253"/>
            <a:ext cx="693040" cy="553998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1000" dirty="0"/>
              <a:t>Симон </a:t>
            </a:r>
            <a:r>
              <a:rPr lang="ru-RU" sz="1000" dirty="0" err="1"/>
              <a:t>Стевин</a:t>
            </a:r>
            <a:endParaRPr lang="ru-RU" sz="1000" dirty="0"/>
          </a:p>
          <a:p>
            <a:pPr algn="ctr"/>
            <a:r>
              <a:rPr lang="ru-RU" sz="1000" dirty="0"/>
              <a:t>1548-1620</a:t>
            </a:r>
          </a:p>
        </p:txBody>
      </p:sp>
      <p:sp>
        <p:nvSpPr>
          <p:cNvPr id="65" name="Прямоугольник 34"/>
          <p:cNvSpPr/>
          <p:nvPr/>
        </p:nvSpPr>
        <p:spPr>
          <a:xfrm>
            <a:off x="2409664" y="5887447"/>
            <a:ext cx="648072" cy="461665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dirty="0"/>
              <a:t>Питер Де Ла Кур</a:t>
            </a:r>
          </a:p>
          <a:p>
            <a:pPr algn="ctr"/>
            <a:r>
              <a:rPr lang="en-US" sz="1000" dirty="0"/>
              <a:t>1</a:t>
            </a:r>
            <a:r>
              <a:rPr lang="ru-RU" sz="1000" dirty="0"/>
              <a:t>618-</a:t>
            </a:r>
            <a:r>
              <a:rPr lang="en-US" sz="1000" dirty="0"/>
              <a:t>16</a:t>
            </a:r>
            <a:r>
              <a:rPr lang="ru-RU" sz="1000" dirty="0"/>
              <a:t>85</a:t>
            </a:r>
          </a:p>
        </p:txBody>
      </p:sp>
      <p:sp>
        <p:nvSpPr>
          <p:cNvPr id="66" name="Прямоугольник 14"/>
          <p:cNvSpPr/>
          <p:nvPr/>
        </p:nvSpPr>
        <p:spPr>
          <a:xfrm>
            <a:off x="5237412" y="5158239"/>
            <a:ext cx="607538" cy="400110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/>
            <a:r>
              <a:rPr lang="ru-RU" sz="1000" dirty="0"/>
              <a:t>Джон Кей</a:t>
            </a:r>
          </a:p>
          <a:p>
            <a:pPr algn="ctr"/>
            <a:r>
              <a:rPr lang="ru-RU" sz="1000" dirty="0"/>
              <a:t>1704-1779</a:t>
            </a:r>
          </a:p>
        </p:txBody>
      </p:sp>
      <p:sp>
        <p:nvSpPr>
          <p:cNvPr id="67" name="Прямоугольник 19"/>
          <p:cNvSpPr/>
          <p:nvPr/>
        </p:nvSpPr>
        <p:spPr>
          <a:xfrm>
            <a:off x="5097262" y="5768022"/>
            <a:ext cx="696887" cy="55399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000" dirty="0"/>
              <a:t>Джон </a:t>
            </a:r>
            <a:r>
              <a:rPr lang="ru-RU" sz="1000" dirty="0" err="1"/>
              <a:t>Флаксман</a:t>
            </a:r>
            <a:endParaRPr lang="en-US" sz="1000" dirty="0"/>
          </a:p>
          <a:p>
            <a:pPr algn="ctr"/>
            <a:r>
              <a:rPr lang="en-US" sz="1000" dirty="0"/>
              <a:t>1755-1826</a:t>
            </a:r>
            <a:endParaRPr lang="ru-RU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3717" y="4470783"/>
            <a:ext cx="720080" cy="578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5291" y="4400503"/>
            <a:ext cx="1545875" cy="9727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5291" y="4242696"/>
            <a:ext cx="1545713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000" dirty="0" smtClean="0"/>
              <a:t>1-я </a:t>
            </a:r>
            <a:r>
              <a:rPr lang="ru-RU" sz="1000" dirty="0" err="1" smtClean="0"/>
              <a:t>исслед</a:t>
            </a:r>
            <a:r>
              <a:rPr lang="ru-RU" sz="1000" dirty="0" smtClean="0"/>
              <a:t>. команда </a:t>
            </a:r>
            <a:r>
              <a:rPr lang="en-US" sz="1000" dirty="0" smtClean="0"/>
              <a:t>GE</a:t>
            </a:r>
            <a:endParaRPr lang="en-US" sz="10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5940152" y="4365104"/>
            <a:ext cx="2376264" cy="1861990"/>
          </a:xfrm>
          <a:prstGeom prst="rect">
            <a:avLst/>
          </a:prstGeom>
        </p:spPr>
        <p:txBody>
          <a:bodyPr wrap="square" lIns="0" rIns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smtClean="0"/>
              <a:t>Исследователь-предметник</a:t>
            </a:r>
          </a:p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rgbClr val="000000"/>
                </a:solidFill>
              </a:rPr>
              <a:t>Разработчик технологического процесса и оборудования</a:t>
            </a:r>
          </a:p>
          <a:p>
            <a:pPr>
              <a:spcAft>
                <a:spcPts val="600"/>
              </a:spcAft>
            </a:pPr>
            <a:r>
              <a:rPr lang="ru-RU" sz="1400" b="1" dirty="0" smtClean="0">
                <a:solidFill>
                  <a:srgbClr val="000000"/>
                </a:solidFill>
              </a:rPr>
              <a:t>Группа управленческих специальностей, </a:t>
            </a:r>
            <a:r>
              <a:rPr lang="ru-RU" sz="1400" b="1" dirty="0" err="1" smtClean="0">
                <a:solidFill>
                  <a:srgbClr val="000000"/>
                </a:solidFill>
              </a:rPr>
              <a:t>свя-занных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</a:rPr>
              <a:t>с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</a:rPr>
              <a:t>ЖЦ продукта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52" name="Прямоугольник 14"/>
          <p:cNvSpPr/>
          <p:nvPr/>
        </p:nvSpPr>
        <p:spPr>
          <a:xfrm>
            <a:off x="4860032" y="4509120"/>
            <a:ext cx="973636" cy="246221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/>
            <a:r>
              <a:rPr lang="ru-RU" sz="1000" dirty="0" smtClean="0"/>
              <a:t>Томас Маршалл</a:t>
            </a:r>
            <a:endParaRPr lang="ru-RU" sz="1000" dirty="0"/>
          </a:p>
        </p:txBody>
      </p:sp>
      <p:pic>
        <p:nvPicPr>
          <p:cNvPr id="26628" name="Picture 4" descr="https://thumbs.dreamstime.com/z/logistics-infrastructure-abstract-illustration-icon-set-4961617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12237" r="10804" b="17340"/>
          <a:stretch/>
        </p:blipFill>
        <p:spPr bwMode="auto">
          <a:xfrm>
            <a:off x="8100392" y="5631575"/>
            <a:ext cx="1025046" cy="9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05262" y="6702169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600" dirty="0" smtClean="0"/>
              <a:t>Рис.: </a:t>
            </a:r>
            <a:r>
              <a:rPr lang="en-US" sz="600" dirty="0" smtClean="0">
                <a:hlinkClick r:id="rId10"/>
              </a:rPr>
              <a:t>https</a:t>
            </a:r>
            <a:r>
              <a:rPr lang="en-US" sz="600" dirty="0">
                <a:hlinkClick r:id="rId10"/>
              </a:rPr>
              <a:t>://</a:t>
            </a:r>
            <a:r>
              <a:rPr lang="en-US" sz="600" dirty="0" smtClean="0">
                <a:hlinkClick r:id="rId10"/>
              </a:rPr>
              <a:t>www.windowssearch-exp.com/images/search?q=Logistics+Infrastructure&amp;FORM=RESTAB</a:t>
            </a:r>
            <a:endParaRPr lang="ru-RU" sz="600" dirty="0"/>
          </a:p>
        </p:txBody>
      </p:sp>
    </p:spTree>
    <p:extLst>
      <p:ext uri="{BB962C8B-B14F-4D97-AF65-F5344CB8AC3E}">
        <p14:creationId xmlns:p14="http://schemas.microsoft.com/office/powerpoint/2010/main" val="40965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/>
                </a:solidFill>
              </a:rPr>
              <a:t>Раздел 8. Платформа технологий отпечатывается на материале природных и техногенных ландшафтов</a:t>
            </a:r>
          </a:p>
        </p:txBody>
      </p:sp>
    </p:spTree>
    <p:extLst>
      <p:ext uri="{BB962C8B-B14F-4D97-AF65-F5344CB8AC3E}">
        <p14:creationId xmlns:p14="http://schemas.microsoft.com/office/powerpoint/2010/main" val="38279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583531" y="6508351"/>
            <a:ext cx="5080312" cy="338554"/>
          </a:xfrm>
          <a:prstGeom prst="rect">
            <a:avLst/>
          </a:prstGeom>
          <a:solidFill>
            <a:schemeClr val="lt1"/>
          </a:solidFill>
        </p:spPr>
        <p:txBody>
          <a:bodyPr wrap="square" anchor="b">
            <a:spAutoFit/>
          </a:bodyPr>
          <a:lstStyle/>
          <a:p>
            <a:r>
              <a:rPr lang="en-US" sz="800" baseline="30000" dirty="0" smtClean="0"/>
              <a:t>1</a:t>
            </a:r>
            <a:r>
              <a:rPr lang="ru-RU" sz="800" baseline="30000" dirty="0" smtClean="0"/>
              <a:t> </a:t>
            </a:r>
            <a:r>
              <a:rPr lang="en-US" sz="800" dirty="0" smtClean="0">
                <a:hlinkClick r:id="rId3"/>
              </a:rPr>
              <a:t>http</a:t>
            </a:r>
            <a:r>
              <a:rPr lang="en-US" sz="800" dirty="0">
                <a:hlinkClick r:id="rId3"/>
              </a:rPr>
              <a:t>://www.regiocanons.nl/beeld/Noord-Holland/Onderwijscanon%20Zaanstreek/meer/_</a:t>
            </a:r>
            <a:r>
              <a:rPr lang="en-US" sz="800" dirty="0" smtClean="0">
                <a:hlinkClick r:id="rId3"/>
              </a:rPr>
              <a:t>1000/09A%20molenkaart%20%20detail%20zaandam.jpg</a:t>
            </a:r>
            <a:endParaRPr lang="ru-RU" sz="8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457384" y="1146840"/>
            <a:ext cx="4078820" cy="2985433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/>
              <a:t>Каждый цикл технологического развития «отпечатывается» на </a:t>
            </a:r>
            <a:r>
              <a:rPr lang="ru-RU" sz="1400" dirty="0" smtClean="0"/>
              <a:t>разных видах материала, в том числе территории</a:t>
            </a:r>
            <a:r>
              <a:rPr lang="ru-RU" sz="1400" dirty="0"/>
              <a:t>.</a:t>
            </a:r>
          </a:p>
          <a:p>
            <a:pPr>
              <a:spcAft>
                <a:spcPts val="1200"/>
              </a:spcAft>
            </a:pPr>
            <a:r>
              <a:rPr lang="ru-RU" sz="1400" dirty="0" smtClean="0"/>
              <a:t>Вовлекая в процессы развития конкретный природный и человеческий «материал», деятельность оставляет на нем свой «след», «отпечаток» или «организацию». Процессы развития трансформируют СРТ, природный ландшафт, систему расселения, жесткие инфраструктуры и самого человека.</a:t>
            </a:r>
          </a:p>
          <a:p>
            <a:pPr>
              <a:spcAft>
                <a:spcPts val="1200"/>
              </a:spcAft>
            </a:pPr>
            <a:r>
              <a:rPr lang="ru-RU" sz="1400" dirty="0"/>
              <a:t>Технологическая СРТ </a:t>
            </a:r>
            <a:r>
              <a:rPr lang="ru-RU" sz="1400" dirty="0" smtClean="0"/>
              <a:t>отпечатывается </a:t>
            </a:r>
            <a:r>
              <a:rPr lang="ru-RU" sz="1400" dirty="0"/>
              <a:t>на территории и превращается в </a:t>
            </a:r>
            <a:r>
              <a:rPr lang="ru-RU" sz="1400" dirty="0" smtClean="0"/>
              <a:t>естественную.</a:t>
            </a: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57157" y="0"/>
            <a:ext cx="8684227" cy="1143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solidFill>
                  <a:schemeClr val="accent1"/>
                </a:solidFill>
              </a:rPr>
              <a:t>Понятие организованности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536204" y="857428"/>
            <a:ext cx="4618608" cy="4033287"/>
            <a:chOff x="4499992" y="620688"/>
            <a:chExt cx="4618608" cy="4033287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58360" y="620688"/>
              <a:ext cx="2160240" cy="2158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58361" y="2716231"/>
              <a:ext cx="2160238" cy="1937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99992" y="2779579"/>
              <a:ext cx="2432366" cy="1866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3417" t="4204" r="3417" b="4204"/>
            <a:stretch>
              <a:fillRect/>
            </a:stretch>
          </p:blipFill>
          <p:spPr bwMode="auto">
            <a:xfrm>
              <a:off x="4515075" y="892090"/>
              <a:ext cx="2443286" cy="1816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4488547" y="836712"/>
            <a:ext cx="2483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Сеть шоссе США, 1826 г.</a:t>
            </a:r>
            <a:endParaRPr lang="ru-RU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51921" y="5013176"/>
            <a:ext cx="5040560" cy="1600438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 smtClean="0"/>
              <a:t>В </a:t>
            </a:r>
            <a:r>
              <a:rPr lang="ru-RU" sz="1400" dirty="0"/>
              <a:t>дальнейшем – даже после снятия </a:t>
            </a:r>
            <a:r>
              <a:rPr lang="ru-RU" sz="1400" dirty="0" smtClean="0"/>
              <a:t>первоначального </a:t>
            </a:r>
            <a:r>
              <a:rPr lang="ru-RU" sz="1400" dirty="0"/>
              <a:t>процесса – отпечаток или «организованность материала» начинает выступать в роли «рельсов» или направляющих, которые </a:t>
            </a:r>
            <a:r>
              <a:rPr lang="ru-RU" sz="1400" dirty="0" smtClean="0"/>
              <a:t>поддерживают «старые» процессы. И препятствуют новым</a:t>
            </a:r>
            <a:r>
              <a:rPr lang="ru-RU" sz="1400" dirty="0"/>
              <a:t> </a:t>
            </a:r>
            <a:r>
              <a:rPr lang="ru-RU" sz="1400" dirty="0" smtClean="0"/>
              <a:t>– наступает кризис. Бывшим лидерам экономического развития приходится ликвидировать старые инфраструктуры, чтобы создать на их месте новые.</a:t>
            </a:r>
          </a:p>
        </p:txBody>
      </p:sp>
      <p:sp>
        <p:nvSpPr>
          <p:cNvPr id="16" name="Прямоугольник 15"/>
          <p:cNvSpPr>
            <a:spLocks noChangeAspect="1"/>
          </p:cNvSpPr>
          <p:nvPr/>
        </p:nvSpPr>
        <p:spPr>
          <a:xfrm>
            <a:off x="938101" y="4293096"/>
            <a:ext cx="2736000" cy="1944216"/>
          </a:xfrm>
          <a:prstGeom prst="rect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r"/>
            <a:endParaRPr lang="ru-RU" sz="1400" dirty="0" smtClean="0"/>
          </a:p>
          <a:p>
            <a:pPr algn="ctr"/>
            <a:r>
              <a:rPr lang="ru-RU" sz="1400" dirty="0" smtClean="0"/>
              <a:t>Инфраструктурный пакет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05277" y="4999840"/>
            <a:ext cx="1785950" cy="934478"/>
          </a:xfrm>
          <a:prstGeom prst="rect">
            <a:avLst/>
          </a:prstGeom>
          <a:ln cmpd="dbl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0" bIns="36000">
            <a:spAutoFit/>
          </a:bodyPr>
          <a:lstStyle/>
          <a:p>
            <a:pPr algn="ctr"/>
            <a:endParaRPr lang="ru-RU" sz="1400" dirty="0" smtClean="0"/>
          </a:p>
          <a:p>
            <a:r>
              <a:rPr lang="ru-RU" sz="1400" dirty="0" smtClean="0"/>
              <a:t>Технологическая платформа</a:t>
            </a:r>
          </a:p>
          <a:p>
            <a:pPr algn="ctr"/>
            <a:endParaRPr lang="ru-RU" sz="14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2946115" y="5030320"/>
            <a:ext cx="214314" cy="285752"/>
            <a:chOff x="7358082" y="4714884"/>
            <a:chExt cx="1143008" cy="1428760"/>
          </a:xfrm>
          <a:noFill/>
        </p:grpSpPr>
        <p:sp>
          <p:nvSpPr>
            <p:cNvPr id="22" name="Овал 21"/>
            <p:cNvSpPr/>
            <p:nvPr/>
          </p:nvSpPr>
          <p:spPr>
            <a:xfrm>
              <a:off x="7572396" y="4714884"/>
              <a:ext cx="714380" cy="642942"/>
            </a:xfrm>
            <a:prstGeom prst="ellipse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 rot="10800000">
              <a:off x="7358082" y="5357826"/>
              <a:ext cx="1143008" cy="785818"/>
            </a:xfrm>
            <a:prstGeom prst="triangle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392125" y="4334320"/>
            <a:ext cx="214314" cy="285752"/>
            <a:chOff x="7358082" y="4714884"/>
            <a:chExt cx="1143008" cy="1428760"/>
          </a:xfrm>
          <a:noFill/>
        </p:grpSpPr>
        <p:sp>
          <p:nvSpPr>
            <p:cNvPr id="25" name="Овал 24"/>
            <p:cNvSpPr/>
            <p:nvPr/>
          </p:nvSpPr>
          <p:spPr>
            <a:xfrm>
              <a:off x="7572396" y="4714884"/>
              <a:ext cx="714380" cy="642942"/>
            </a:xfrm>
            <a:prstGeom prst="ellipse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6" name="Равнобедренный треугольник 25"/>
            <p:cNvSpPr/>
            <p:nvPr/>
          </p:nvSpPr>
          <p:spPr>
            <a:xfrm rot="10800000">
              <a:off x="7358082" y="5357826"/>
              <a:ext cx="1143008" cy="785818"/>
            </a:xfrm>
            <a:prstGeom prst="triangle">
              <a:avLst/>
            </a:prstGeom>
            <a:grp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587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 descr="data:image/jpeg;base64,/9j/4AAQSkZJRgABAQAAAQABAAD/2wCEAAkGBxMTEhUUEhQUFhQSFSAaFRgYFhkdGhQfFhYiFhcXGxUbHyogGB4nHRwYITEhJSorLi4uHB8zODM4NygtLisBCgoKDgsNGhAPGjchGCY3NzQ0Liw0NywsLCwrNzIsKysrKyssKzcrKyssLCs3LCs3KyssKysrKys3KysrKysrK//AABEIAIgAcQMBIgACEQEDEQH/xAAcAAADAQEBAQEBAAAAAAAAAAAABAcGBQMBAgj/xAA/EAABAwEEBAkKBQQDAAAAAAABAAIDEQQFITEGEkFRExQiM2Fxc4HRBxVCU2KRkpOhsiMyUrHBQ4LC4SRy8f/EABkBAQEBAQEBAAAAAAAAAAAAAAAFAgMEAf/EACERAQABBAMAAgMAAAAAAAAAAAACARIyURQVUhEhBAUT/9oADAMBAAIRAxEAPwCwWCyNdFGSXkljSTwj8SWiu1e/EGe38x/ivt2czF2bftCZXOMY20+nSc5XV+yvEGe38x/ijiDPb+Y/xTSFqyOmb5bK8QZ7fzH+KOIM9v5j/FNISyOi+WyvEGe38x/ijiDPb+Y/xTSEsjovlsrxBnt/Mf4o4gz2/mP8U0hLI6L5bK8QZ7fzH+KOIM9v5j/FNISyOi+WyvEGe38x/ivvEWe38x/imUJZHRfLac8cl9bJ8bvFfV4IUn5qr/FFDuzmYuzb9oTKWuzmYuzb9oTKrQxokTyqEISl7W5sEMkrso2k0/UdjRXaTQd60yTvvSCKz0ZjJO4fhwsxe/dh6I9o5Ju7hKWh02qHH0G4tZ0axxcenAdCynk8spmMlum5Uszy1h/S0UBA3YgjqC26AQhCDiX/AHlLZaSiLhYagS0cdeOpprtbShaNuK6N3XhHOwSRODmuyI/boTD2jaAQc1ILLf5sdrmMAHA8K4agODhrYkbqbP8ASCwoSd03lHaImyxGrXe8HaCNhCcQCEIQTNCEKMtKHdnMxdm37QmUtdnMxdm37QmVXhjRHnlUKZ+VS+6vZZWEcjlyGuRpyARTdV3uVAve8W2eF8r8QwZDNxyAHWVEnuM0jnk1Mz6mhOJech1VoP4zWmVb0GsvB2GAY1c3WNd7jrLvLk2u+7LZi2KSVrHBoo050yBoOpN3decM4LoZGvANDQ5IG0JW33hHCAZHBusaNGZcdwAxJXKtulTIgDJDaWtPpcEadZIOHeg7VqiDmOafSaR7woDJG5tW0xadUnGvJOqD0EU/fvu933jHOzXieHA4YZtO4jYVHNK4TFa7QwurSQGuWD2CTLrcR3IHNEL6NltA9VKdV7cM9h6KH+VYwV/PploK/UZY45/X6K16J3kLRZYpNurR3QW4FB10IQgmaEIUZaUO7OZi7Nv2hMpa7OZi7Nv2hMqvDGiPPKqdeVe2nWs8Hou1nPGw5NbUbfSWRu2IOnhFDzzBhn+YZdNarS+VqyHhrPJiAWOZUbCHtdSvTU+5Zu5TqWmBw9GZlchWjxUVO3Hbv61plT7wu8wMnlhYZJpKuDnjXdXLUApg0DIdK8dDmyPHDzw8FKSWGjdTWaKEOczaa62OwLUr8nYg5rLOOFfLql0mrRut6IDiDq/p3mma41ovW2i28G2LXsxaOUWO3Y8paKxgVPf95qm0C1iskcY/DjazWxcGgCp6aKOaZWjhrZO5rTyXUwBPNgM1tm6qtZCm2i8LHG3THEcK4A0wNCWnGmwjoCDC4FpJDcAK7BmMdUqjeSa1Vjmj2NcHDvFD9QVNdWtabKnPKpIrXq+hW18lDjxmbcWV79YVPTU1xQVNCEIJmhCFGWlDuzmYuzb9oTKWuzmYuzb9oTKrwxojzyqzHlDu0zWRxaKvhIkG/k/mp3VUqsz8zQUwqQd37Z7P9K+LC6SaEVLpbMQ3NzozXE0J5JG/ccFplsrBahLGyQCge0Gm6oyRaJmsIc9zWtyq51Me/NYfQzSMQRGCcOD49ZzG6uLmk1AaBnQ61d2CVvC5bbbZuGmBjiODGEAlrcxhWmtiT3BBrYbxaJ9V3BsLjgeFqXCuHI1QBXZQ+9d1Ti06Cx4lks5BbgCwHZTM9PuXZuNttsjRHI02iLHULSBI3GtHBzsR3oNNeM5ZFI9oBLGFwBywFVibivB0F0xyyxue6fXc4AbZXukBcNgoTVdnTC+QxjbOK8NaqNaMOSHOAeT/AG61OlduKzN4Pgy3kamrTYRShQQRrBjSlDmN3KBy7wtz5K4PxpXbmCv91Dh7lx9MNHX2OQkY2d5Ja79FcNQ9O47lrfJbYy2GSU/1njV6WtbQINuhCEEzQhCjLSh3ZzMXZt+0JlLXZzMXZt+0JlV4Y0R55VC+OX1I2m8mNlZDWskmNK5AYknw2rTLl6VXVI6PhLPI5ksLXEU9OoqW9ZK9tE7/AG2uEP8AyvHJc0kVq0YnfTH6LuKV6a3C+xzcbgc4Nlkx1RTgiaHMbCak7MEFTaFzr+vSOzwmSRwaBgMfzEg0aOkqYWPTq0tw1jITWhdTDClSAOkGnQvG6bDaLwnLXyO1Kgyu2VDd2A1qGmWW1BptEGyW21OtkzXtbHzLXVLRUUJbXLIYjPFb6LKu/H3rwstlEUbI2DBoDR1AUqU0gXvCxMmjdFINZjxQj6jvBoUpo/YOLxCCtRHg07S3YT07F01i/KDaHRPs8kZLXt1qEbsKjq6EG0QsbcWnDX0ZaAGGlNcHkuPSKcj6hbFrgRUGoORG1BNEIQoy0od2czF2bftCZS12czH2bftCzumekpg/ChP4pFXH9AOXefoq8MaI88qv3pXpULPWKKjpSMTXCOuRI2no/wDFndAeXbHOcau1HGpzJJAJWXc4kkkkk5k5nrK0vk9P/L643fwtMqavC3WRssbo3irXtIPeKL3Qgl48mswtFGyt4ufTIq+lBVurWlcMHfRUK6Lpis0YjhaGtGe8neTtKdK+E1wrln+6D61fUIQCw3lNPMD/ALfwtypVpreAmtTqfli5A6SPzH34dyDgqi+TZx4B4qaCTAVy5IOG5TpUTya8xJ2n+IQcJCEKMtKHdnMxdm37QpJfzybTMTieFd9DQKt3ZzMXZt+0KSX208YmwPOu2H9RVeGNEeeVSC7+g0urbGe0HD6V/hcLUO4+4pu6H6k8LjUBsrC40OADhU+6q0ysyFkbw06jbhDG+Q7zVrf2J+iyV56Q2qY1c9zQK0DNZox6sT3oK2vjcsVHrDe1oidrMkk6iXOB62nBaK59N5WuAtDNZhzc1pDhXI0yI2bEFAQuO3Seyn+qMq4h23Zln0LwdphZafmeeqN3ggf0gvDgLPJLmWig63HVb9SFHSa4nM5rVaZ6QC0BjIdbgxi6rXAk5DDdtWW1DuPuKD8qieTXmJO0/wAQp7qHcfcVQvJsPwJO0/xCDhIQhRlpu7ut8QijBkjqI2+m39I6Ux5wh9bH8bfFCF2j+bKlKfTMv10ayrW4ecIfWx/G3xR5wh9bH8bfFCF950tM9dH0POEPrY/jb4o84Q+tj+NvihCc6Wjro+h5wh9bH8bfFHnCH1sfxt8UITnS0ddH0POEPrY/jb4o84Q+tj+NvihCc6Wjro+h5wh9bH8bfFHnCH1sfxt8UITnS0ddH0POEPrY/jb4o84Q+tj+NvihCc6Wn3ro+k64Qbx7whCF4P7109nHpt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7158" y="0"/>
            <a:ext cx="8676000" cy="11430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accent1"/>
                </a:solidFill>
              </a:rPr>
              <a:t>Инфраструктурный пакет </a:t>
            </a:r>
            <a:r>
              <a:rPr lang="ru-RU" sz="2400" b="1" dirty="0" smtClean="0">
                <a:solidFill>
                  <a:schemeClr val="accent1"/>
                </a:solidFill>
              </a:rPr>
              <a:t>«-1» </a:t>
            </a:r>
            <a:r>
              <a:rPr lang="ru-RU" sz="2400" b="1" dirty="0">
                <a:solidFill>
                  <a:schemeClr val="accent1"/>
                </a:solidFill>
              </a:rPr>
              <a:t>промышленной </a:t>
            </a:r>
            <a:r>
              <a:rPr lang="ru-RU" sz="2400" b="1" dirty="0" smtClean="0">
                <a:solidFill>
                  <a:schemeClr val="accent1"/>
                </a:solidFill>
              </a:rPr>
              <a:t>революции в Италии, </a:t>
            </a:r>
            <a:r>
              <a:rPr lang="en-US" sz="2400" b="1" dirty="0" smtClean="0">
                <a:solidFill>
                  <a:schemeClr val="accent1"/>
                </a:solidFill>
              </a:rPr>
              <a:t>XIV-XV </a:t>
            </a:r>
            <a:r>
              <a:rPr lang="ru-RU" sz="2400" b="1" dirty="0" smtClean="0">
                <a:solidFill>
                  <a:schemeClr val="accent1"/>
                </a:solidFill>
              </a:rPr>
              <a:t>вв.</a:t>
            </a: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60000" y="1127469"/>
            <a:ext cx="8676496" cy="49141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400" dirty="0"/>
              <a:t>«-1» промышленная революция  в итальянских городах-республиках началась в </a:t>
            </a:r>
            <a:r>
              <a:rPr lang="en-US" sz="1400" dirty="0" smtClean="0"/>
              <a:t>XIV </a:t>
            </a:r>
            <a:r>
              <a:rPr lang="ru-RU" sz="1400" dirty="0" smtClean="0"/>
              <a:t>в., но </a:t>
            </a:r>
            <a:r>
              <a:rPr lang="ru-RU" sz="1400" dirty="0"/>
              <a:t>об их интенсивном экономическом развитии можно говорить, начиная с момента складывания инфраструктурного пакета  этого </a:t>
            </a:r>
            <a:r>
              <a:rPr lang="ru-RU" sz="1400" dirty="0" smtClean="0"/>
              <a:t>этапа:</a:t>
            </a:r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городских </a:t>
            </a:r>
            <a:r>
              <a:rPr lang="ru-RU" sz="1400" dirty="0"/>
              <a:t>стен </a:t>
            </a:r>
            <a:r>
              <a:rPr lang="ru-RU" sz="1400" dirty="0" smtClean="0"/>
              <a:t>для обороны </a:t>
            </a:r>
            <a:r>
              <a:rPr lang="ru-RU" sz="1400" dirty="0"/>
              <a:t>города (до </a:t>
            </a:r>
            <a:r>
              <a:rPr lang="ru-RU" sz="1400" dirty="0" smtClean="0"/>
              <a:t>3 </a:t>
            </a:r>
            <a:r>
              <a:rPr lang="ru-RU" sz="1400" dirty="0"/>
              <a:t>колец) с </a:t>
            </a:r>
            <a:r>
              <a:rPr lang="ru-RU" sz="1400" dirty="0" smtClean="0"/>
              <a:t>воротами разного функционального назначения;</a:t>
            </a:r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улиц ремесленных цехов;</a:t>
            </a:r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городского </a:t>
            </a:r>
            <a:r>
              <a:rPr lang="ru-RU" sz="1400" dirty="0"/>
              <a:t>собора – самого высокого здания в городе, которое </a:t>
            </a:r>
            <a:r>
              <a:rPr lang="ru-RU" sz="1400" dirty="0" smtClean="0"/>
              <a:t>было видно почти из </a:t>
            </a:r>
            <a:r>
              <a:rPr lang="ru-RU" sz="1400" dirty="0"/>
              <a:t>любой его части и </a:t>
            </a:r>
            <a:r>
              <a:rPr lang="ru-RU" sz="1400" dirty="0" smtClean="0"/>
              <a:t>напоминало людям</a:t>
            </a:r>
            <a:r>
              <a:rPr lang="ru-RU" sz="1400" dirty="0"/>
              <a:t>, не имеющим онтологии, о том, что ее необходимо учитывать при принятии решений</a:t>
            </a:r>
            <a:r>
              <a:rPr lang="ru-RU" sz="1400" dirty="0" smtClean="0"/>
              <a:t>;</a:t>
            </a:r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городских часов, которые были видны и слышны из любой части города и изменили организацию времени, переводя его ритм с сезонного на часовой или даже ¼ часа;</a:t>
            </a:r>
            <a:endParaRPr lang="ru-RU" sz="1400" dirty="0"/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городских рынков, в т. ч. крытых </a:t>
            </a:r>
            <a:r>
              <a:rPr lang="ru-RU" sz="1400" dirty="0"/>
              <a:t>(у которых </a:t>
            </a:r>
            <a:r>
              <a:rPr lang="ru-RU" sz="1400" dirty="0" smtClean="0"/>
              <a:t>нет ярко </a:t>
            </a:r>
            <a:r>
              <a:rPr lang="ru-RU" sz="1400" dirty="0"/>
              <a:t>выраженной специализации, как у сельских ярмарок, но есть преимущество деятельности не сезонно, а целый год</a:t>
            </a:r>
            <a:r>
              <a:rPr lang="ru-RU" sz="1400" dirty="0" smtClean="0"/>
              <a:t>);</a:t>
            </a:r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общественных зданий, в т. ч. городской управы, школы, больницы (попытка ответа на проблему снижения продолжительности жизни в городе по сравнению с сельской местностью);</a:t>
            </a:r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дорог </a:t>
            </a:r>
            <a:r>
              <a:rPr lang="ru-RU" sz="1400" dirty="0"/>
              <a:t>и </a:t>
            </a:r>
            <a:r>
              <a:rPr lang="ru-RU" sz="1400" dirty="0" smtClean="0"/>
              <a:t>транспорта для подвоза продуктов в города и транспортировки продуктов ремесленных цехов на рынки других городов и сельские ярмарки;</a:t>
            </a:r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денег, а также лавок менял, которые в том числе работают с векселями;</a:t>
            </a:r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суда (и как здания, и как независимой от феодала и государя деятельности по защите прав на свободу и собственность);</a:t>
            </a:r>
          </a:p>
          <a:p>
            <a:pPr indent="271463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ru-RU" sz="1400" dirty="0" smtClean="0"/>
              <a:t>цеховых и гильдейских уставов и правил (мягкой инфраструктуры).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939" y="6066842"/>
            <a:ext cx="1199261" cy="7875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72" y="6081923"/>
            <a:ext cx="1008112" cy="75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444" y="6066842"/>
            <a:ext cx="966476" cy="773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5376" y="6066842"/>
            <a:ext cx="1192803" cy="77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Заголовок 1"/>
          <p:cNvSpPr txBox="1">
            <a:spLocks/>
          </p:cNvSpPr>
          <p:nvPr/>
        </p:nvSpPr>
        <p:spPr bwMode="auto">
          <a:xfrm>
            <a:off x="357188" y="0"/>
            <a:ext cx="8683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tabLst>
                <a:tab pos="1706563" algn="l"/>
              </a:tabLst>
            </a:pPr>
            <a:r>
              <a:rPr lang="ru-RU" sz="2400" b="1" dirty="0" smtClean="0">
                <a:solidFill>
                  <a:schemeClr val="accent1"/>
                </a:solidFill>
              </a:rPr>
              <a:t>Смена платформы технологий меняет требования </a:t>
            </a:r>
            <a:r>
              <a:rPr lang="ru-RU" sz="2400" b="1" dirty="0">
                <a:solidFill>
                  <a:schemeClr val="accent1"/>
                </a:solidFill>
              </a:rPr>
              <a:t>к инфраструктурам</a:t>
            </a:r>
          </a:p>
        </p:txBody>
      </p:sp>
      <p:cxnSp>
        <p:nvCxnSpPr>
          <p:cNvPr id="8" name="Straight Connector 17"/>
          <p:cNvCxnSpPr/>
          <p:nvPr/>
        </p:nvCxnSpPr>
        <p:spPr>
          <a:xfrm>
            <a:off x="98212" y="2951375"/>
            <a:ext cx="8713549" cy="3768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843808" y="2428155"/>
            <a:ext cx="3083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Georgia" pitchFamily="18" charset="0"/>
              </a:rPr>
              <a:t>I</a:t>
            </a:r>
            <a:r>
              <a:rPr lang="ru-RU" sz="1400" b="1" dirty="0" smtClean="0">
                <a:latin typeface="Georgia" pitchFamily="18" charset="0"/>
              </a:rPr>
              <a:t> промышленная революция</a:t>
            </a:r>
          </a:p>
          <a:p>
            <a:pPr algn="ctr"/>
            <a:r>
              <a:rPr lang="en-US" sz="1400" b="1" dirty="0" smtClean="0">
                <a:latin typeface="Georgia" pitchFamily="18" charset="0"/>
              </a:rPr>
              <a:t>XVIII</a:t>
            </a:r>
            <a:r>
              <a:rPr lang="ru-RU" sz="1400" b="1" dirty="0" smtClean="0">
                <a:latin typeface="Georgia" pitchFamily="18" charset="0"/>
              </a:rPr>
              <a:t> – 1-я пол. </a:t>
            </a:r>
            <a:r>
              <a:rPr lang="en-US" sz="1400" b="1" dirty="0" smtClean="0">
                <a:latin typeface="Georgia" pitchFamily="18" charset="0"/>
              </a:rPr>
              <a:t>XIX </a:t>
            </a:r>
            <a:r>
              <a:rPr lang="ru-RU" sz="1400" b="1" dirty="0" smtClean="0">
                <a:latin typeface="Georgia" pitchFamily="18" charset="0"/>
              </a:rPr>
              <a:t>в.</a:t>
            </a:r>
            <a:endParaRPr lang="ru-RU" sz="1400" b="1" dirty="0">
              <a:latin typeface="Georgia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875706" y="2436971"/>
            <a:ext cx="31651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Georgia" pitchFamily="18" charset="0"/>
              </a:rPr>
              <a:t>II</a:t>
            </a:r>
            <a:r>
              <a:rPr lang="ru-RU" sz="1400" b="1" dirty="0" smtClean="0">
                <a:latin typeface="Georgia" pitchFamily="18" charset="0"/>
              </a:rPr>
              <a:t> промышленная революция</a:t>
            </a:r>
          </a:p>
          <a:p>
            <a:pPr algn="ctr"/>
            <a:r>
              <a:rPr lang="ru-RU" sz="1400" b="1" dirty="0" smtClean="0">
                <a:latin typeface="Georgia" pitchFamily="18" charset="0"/>
              </a:rPr>
              <a:t>2-я пол. </a:t>
            </a:r>
            <a:r>
              <a:rPr lang="en-US" sz="1400" b="1" dirty="0" smtClean="0">
                <a:latin typeface="Georgia" pitchFamily="18" charset="0"/>
              </a:rPr>
              <a:t>XIX </a:t>
            </a:r>
            <a:r>
              <a:rPr lang="ru-RU" sz="1400" b="1" dirty="0" smtClean="0">
                <a:latin typeface="Georgia" pitchFamily="18" charset="0"/>
              </a:rPr>
              <a:t>– </a:t>
            </a:r>
            <a:r>
              <a:rPr lang="en-US" sz="1400" b="1" dirty="0" smtClean="0">
                <a:latin typeface="Georgia" pitchFamily="18" charset="0"/>
              </a:rPr>
              <a:t>XX </a:t>
            </a:r>
            <a:r>
              <a:rPr lang="ru-RU" sz="1400" b="1" dirty="0" smtClean="0">
                <a:latin typeface="Georgia" pitchFamily="18" charset="0"/>
              </a:rPr>
              <a:t>в.</a:t>
            </a:r>
            <a:endParaRPr lang="ru-RU" sz="1400" b="1" dirty="0">
              <a:latin typeface="Georgia" pitchFamily="18" charset="0"/>
            </a:endParaRPr>
          </a:p>
        </p:txBody>
      </p:sp>
      <p:cxnSp>
        <p:nvCxnSpPr>
          <p:cNvPr id="23" name="Straight Connector 10"/>
          <p:cNvCxnSpPr/>
          <p:nvPr/>
        </p:nvCxnSpPr>
        <p:spPr>
          <a:xfrm>
            <a:off x="2946453" y="2729538"/>
            <a:ext cx="12700" cy="378891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579325" y="2428155"/>
            <a:ext cx="2143109" cy="5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1400" b="1" dirty="0" smtClean="0">
                <a:latin typeface="Georgia" pitchFamily="18" charset="0"/>
              </a:rPr>
              <a:t>«0-я» промышленная революция </a:t>
            </a:r>
            <a:r>
              <a:rPr lang="en-US" sz="1400" b="1" dirty="0" smtClean="0">
                <a:latin typeface="Georgia" pitchFamily="18" charset="0"/>
              </a:rPr>
              <a:t>XVII </a:t>
            </a:r>
            <a:r>
              <a:rPr lang="ru-RU" sz="1400" b="1" dirty="0" smtClean="0">
                <a:latin typeface="Georgia" pitchFamily="18" charset="0"/>
              </a:rPr>
              <a:t>в.</a:t>
            </a:r>
            <a:endParaRPr lang="ru-RU" sz="1400" b="1" dirty="0">
              <a:latin typeface="Georgia" pitchFamily="18" charset="0"/>
            </a:endParaRPr>
          </a:p>
        </p:txBody>
      </p:sp>
      <p:sp>
        <p:nvSpPr>
          <p:cNvPr id="25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37</a:t>
            </a:fld>
            <a:endParaRPr lang="ru-RU" dirty="0"/>
          </a:p>
        </p:txBody>
      </p:sp>
      <p:cxnSp>
        <p:nvCxnSpPr>
          <p:cNvPr id="31" name="Straight Connector 10"/>
          <p:cNvCxnSpPr/>
          <p:nvPr/>
        </p:nvCxnSpPr>
        <p:spPr>
          <a:xfrm>
            <a:off x="5829721" y="2729538"/>
            <a:ext cx="9121" cy="380000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395536" y="5288721"/>
            <a:ext cx="2846996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Каналы</a:t>
            </a:r>
            <a:endParaRPr lang="ru-RU" sz="1300" dirty="0"/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трекварты</a:t>
            </a:r>
            <a:endParaRPr lang="ru-RU" sz="1300" dirty="0"/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каналы для доб., </a:t>
            </a:r>
            <a:r>
              <a:rPr lang="ru-RU" sz="1300" dirty="0" err="1"/>
              <a:t>тр-ки</a:t>
            </a:r>
            <a:r>
              <a:rPr lang="ru-RU" sz="1300" dirty="0"/>
              <a:t> торфа</a:t>
            </a:r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почтовая связь</a:t>
            </a:r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польдеры</a:t>
            </a:r>
          </a:p>
        </p:txBody>
      </p:sp>
      <p:sp>
        <p:nvSpPr>
          <p:cNvPr id="32" name="TextBox 12"/>
          <p:cNvSpPr txBox="1">
            <a:spLocks noChangeArrowheads="1"/>
          </p:cNvSpPr>
          <p:nvPr/>
        </p:nvSpPr>
        <p:spPr bwMode="auto">
          <a:xfrm>
            <a:off x="3051773" y="5445224"/>
            <a:ext cx="287518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дороги </a:t>
            </a:r>
            <a:r>
              <a:rPr lang="ru-RU" sz="1300" dirty="0"/>
              <a:t>с твердым </a:t>
            </a:r>
            <a:r>
              <a:rPr lang="ru-RU" sz="1300" dirty="0" smtClean="0"/>
              <a:t>покрытием</a:t>
            </a:r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железные </a:t>
            </a:r>
            <a:r>
              <a:rPr lang="ru-RU" sz="1300" dirty="0"/>
              <a:t>дороги</a:t>
            </a:r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endParaRPr lang="ru-RU" sz="1300" dirty="0" smtClean="0"/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телеграф</a:t>
            </a:r>
            <a:endParaRPr lang="ru-RU" sz="1300" dirty="0"/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5910218" y="5445224"/>
            <a:ext cx="326432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аэродромы</a:t>
            </a:r>
            <a:r>
              <a:rPr lang="ru-RU" sz="1300" dirty="0"/>
              <a:t>, </a:t>
            </a:r>
            <a:r>
              <a:rPr lang="ru-RU" sz="1300" dirty="0" err="1" smtClean="0"/>
              <a:t>сист</a:t>
            </a:r>
            <a:r>
              <a:rPr lang="ru-RU" sz="1300" dirty="0" smtClean="0"/>
              <a:t>. РЛС, свет. </a:t>
            </a:r>
            <a:r>
              <a:rPr lang="ru-RU" sz="1300" dirty="0"/>
              <a:t>сигналов</a:t>
            </a:r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высокоскоростные ж/д</a:t>
            </a:r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ЛЭП, газо- и нефтепроводы</a:t>
            </a:r>
          </a:p>
          <a:p>
            <a:pPr marL="84138" indent="-84138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/>
              <a:t>телефон, радио, </a:t>
            </a:r>
            <a:r>
              <a:rPr lang="ru-RU" sz="1300" dirty="0" smtClean="0"/>
              <a:t>телевидение</a:t>
            </a:r>
            <a:endParaRPr lang="ru-RU" sz="1300" dirty="0"/>
          </a:p>
        </p:txBody>
      </p:sp>
      <p:cxnSp>
        <p:nvCxnSpPr>
          <p:cNvPr id="37" name="Straight Connector 17"/>
          <p:cNvCxnSpPr/>
          <p:nvPr/>
        </p:nvCxnSpPr>
        <p:spPr>
          <a:xfrm>
            <a:off x="25328" y="4623926"/>
            <a:ext cx="8815715" cy="2921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2802" y="3051583"/>
            <a:ext cx="400110" cy="120078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400" b="1" dirty="0" smtClean="0"/>
              <a:t>Технологии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02" y="4494522"/>
            <a:ext cx="400110" cy="194125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 fontAlgn="base">
              <a:spcAft>
                <a:spcPts val="600"/>
              </a:spcAft>
              <a:buClr>
                <a:schemeClr val="accent1"/>
              </a:buClr>
              <a:buSzPct val="76000"/>
              <a:defRPr/>
            </a:pPr>
            <a:r>
              <a:rPr lang="ru-RU" sz="1400" b="1" dirty="0"/>
              <a:t>Инфраструктуры</a:t>
            </a:r>
          </a:p>
        </p:txBody>
      </p:sp>
      <p:sp>
        <p:nvSpPr>
          <p:cNvPr id="38" name="TextBox 18"/>
          <p:cNvSpPr txBox="1">
            <a:spLocks noChangeArrowheads="1"/>
          </p:cNvSpPr>
          <p:nvPr/>
        </p:nvSpPr>
        <p:spPr bwMode="auto">
          <a:xfrm>
            <a:off x="938644" y="6375652"/>
            <a:ext cx="142447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Georgia" pitchFamily="18" charset="0"/>
              </a:rPr>
              <a:t>Нидерланды</a:t>
            </a:r>
          </a:p>
        </p:txBody>
      </p: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3995936" y="6375652"/>
            <a:ext cx="935806" cy="3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Georgia" pitchFamily="18" charset="0"/>
              </a:rPr>
              <a:t>Англия</a:t>
            </a:r>
            <a:endParaRPr lang="ru-RU" sz="1400" i="1" dirty="0">
              <a:latin typeface="Georgia" pitchFamily="18" charset="0"/>
            </a:endParaRPr>
          </a:p>
        </p:txBody>
      </p:sp>
      <p:sp>
        <p:nvSpPr>
          <p:cNvPr id="40" name="TextBox 19"/>
          <p:cNvSpPr txBox="1">
            <a:spLocks noChangeArrowheads="1"/>
          </p:cNvSpPr>
          <p:nvPr/>
        </p:nvSpPr>
        <p:spPr bwMode="auto">
          <a:xfrm>
            <a:off x="7020272" y="6371172"/>
            <a:ext cx="722208" cy="29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i="1" dirty="0">
                <a:latin typeface="Georgia" pitchFamily="18" charset="0"/>
              </a:rPr>
              <a:t>США</a:t>
            </a:r>
          </a:p>
        </p:txBody>
      </p:sp>
      <p:cxnSp>
        <p:nvCxnSpPr>
          <p:cNvPr id="41" name="Straight Connector 10"/>
          <p:cNvCxnSpPr/>
          <p:nvPr/>
        </p:nvCxnSpPr>
        <p:spPr>
          <a:xfrm>
            <a:off x="327994" y="2729538"/>
            <a:ext cx="29282" cy="372053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5" descr="http://magistral.pro/uploadedFiles/images/Parovoz_01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9611" y="4660481"/>
            <a:ext cx="1360571" cy="83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https://upload.wikimedia.org/wikipedia/commons/thumb/a/af/Amsterdam_airphoto.jpg/375px-Amsterdam_air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28" y="4706158"/>
            <a:ext cx="1318205" cy="83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33" y="4820037"/>
            <a:ext cx="1039996" cy="69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70846" y="1465620"/>
            <a:ext cx="83056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/>
              <a:t>Платформа технологий  отпечатывается на территории и формирует соответствующие данной платформе жесткие и мягкие инфраструктуры.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5849329" y="2984352"/>
            <a:ext cx="324606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пр-во </a:t>
            </a:r>
            <a:r>
              <a:rPr lang="ru-RU" sz="1300" dirty="0"/>
              <a:t>стали, алюминия, пластика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использование энергии нефти и газа, </a:t>
            </a:r>
            <a:r>
              <a:rPr lang="ru-RU" sz="1300" dirty="0" err="1" smtClean="0"/>
              <a:t>гидро</a:t>
            </a:r>
            <a:r>
              <a:rPr lang="ru-RU" sz="1300" dirty="0" smtClean="0"/>
              <a:t>- и электроэнергии</a:t>
            </a:r>
            <a:endParaRPr lang="ru-RU" sz="1300" dirty="0"/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путешествия на а/м, самолетах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использование спутников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производство и применение антибиотиков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использование мин. удобрений</a:t>
            </a:r>
            <a:endParaRPr lang="ru-RU" sz="1300" dirty="0"/>
          </a:p>
        </p:txBody>
      </p:sp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2987823" y="2984352"/>
            <a:ext cx="2813947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производство </a:t>
            </a:r>
            <a:r>
              <a:rPr lang="ru-RU" sz="1300" dirty="0"/>
              <a:t>чугуна, </a:t>
            </a:r>
            <a:r>
              <a:rPr lang="ru-RU" sz="1300" dirty="0" smtClean="0"/>
              <a:t>железа</a:t>
            </a:r>
            <a:endParaRPr lang="ru-RU" sz="1300" dirty="0"/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использование энергии угля и пара</a:t>
            </a:r>
            <a:endParaRPr lang="ru-RU" sz="1300" dirty="0"/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путешествия на паровозах и пароходах</a:t>
            </a:r>
            <a:endParaRPr lang="ru-RU" sz="1300" dirty="0"/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наркоз, хирургия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использование с/х машин</a:t>
            </a:r>
            <a:endParaRPr lang="ru-RU" sz="1300" dirty="0"/>
          </a:p>
        </p:txBody>
      </p:sp>
      <p:sp>
        <p:nvSpPr>
          <p:cNvPr id="44" name="TextBox 12"/>
          <p:cNvSpPr txBox="1">
            <a:spLocks noChangeArrowheads="1"/>
          </p:cNvSpPr>
          <p:nvPr/>
        </p:nvSpPr>
        <p:spPr bwMode="auto">
          <a:xfrm>
            <a:off x="425438" y="2946671"/>
            <a:ext cx="2490378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выращивание </a:t>
            </a:r>
            <a:r>
              <a:rPr lang="ru-RU" sz="1300" dirty="0"/>
              <a:t>леса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использование энергии торфа и ветра</a:t>
            </a:r>
            <a:endParaRPr lang="ru-RU" sz="1300" dirty="0"/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путешествия на </a:t>
            </a:r>
            <a:r>
              <a:rPr lang="ru-RU" sz="1300" dirty="0" err="1" smtClean="0"/>
              <a:t>флайтах</a:t>
            </a:r>
            <a:endParaRPr lang="ru-RU" sz="1300" dirty="0"/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антисептика</a:t>
            </a:r>
          </a:p>
          <a:p>
            <a:pPr marL="177800" indent="-177800" fontAlgn="base">
              <a:buClr>
                <a:schemeClr val="accent1"/>
              </a:buClr>
              <a:buSzPct val="76000"/>
              <a:buFont typeface="Wingdings 3"/>
              <a:buChar char=""/>
              <a:defRPr/>
            </a:pPr>
            <a:r>
              <a:rPr lang="ru-RU" sz="1300" dirty="0" smtClean="0"/>
              <a:t>использование ветряных насосов и дамб на польдерах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9825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/>
                </a:solidFill>
              </a:rPr>
              <a:t>Раздел 9. Платформа технологий отпечатывается на социальной структуре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87824" y="845220"/>
            <a:ext cx="6048672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dirty="0" err="1"/>
              <a:t>B</a:t>
            </a:r>
            <a:r>
              <a:rPr lang="ru-RU" sz="1400" dirty="0" err="1" smtClean="0"/>
              <a:t>urgerij</a:t>
            </a:r>
            <a:r>
              <a:rPr lang="ru-RU" sz="1400" dirty="0" smtClean="0"/>
              <a:t> (гол. буржуазия)</a:t>
            </a:r>
            <a:r>
              <a:rPr lang="en-US" sz="1400" dirty="0" smtClean="0"/>
              <a:t> - </a:t>
            </a:r>
            <a:r>
              <a:rPr lang="ru-RU" sz="1400" dirty="0" smtClean="0"/>
              <a:t>термин</a:t>
            </a:r>
            <a:r>
              <a:rPr lang="ru-RU" sz="1400" dirty="0"/>
              <a:t>, который примерно соответствует американскому использованию термина «средний класс</a:t>
            </a:r>
            <a:r>
              <a:rPr lang="ru-RU" sz="1400" dirty="0" smtClean="0"/>
              <a:t>».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Небывалый рост городов и складывание городского класса или «буржуазии» в Объединенных провинциях </a:t>
            </a:r>
            <a:r>
              <a:rPr lang="en-US" dirty="0" smtClean="0"/>
              <a:t>XVI</a:t>
            </a:r>
            <a:r>
              <a:rPr lang="ru-RU" dirty="0" smtClean="0"/>
              <a:t>-</a:t>
            </a:r>
            <a:r>
              <a:rPr lang="en-US" dirty="0" smtClean="0"/>
              <a:t>XVII </a:t>
            </a:r>
            <a:r>
              <a:rPr lang="ru-RU" dirty="0" smtClean="0"/>
              <a:t>вв.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endParaRPr lang="ru-RU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970967"/>
              </p:ext>
            </p:extLst>
          </p:nvPr>
        </p:nvGraphicFramePr>
        <p:xfrm>
          <a:off x="179512" y="1412776"/>
          <a:ext cx="8634560" cy="5040560"/>
        </p:xfrm>
        <a:graphic>
          <a:graphicData uri="http://schemas.openxmlformats.org/drawingml/2006/table">
            <a:tbl>
              <a:tblPr firstRow="1" firstCol="1" bandCol="1">
                <a:tableStyleId>{69012ECD-51FC-41F1-AA8D-1B2483CD663E}</a:tableStyleId>
              </a:tblPr>
              <a:tblGrid>
                <a:gridCol w="864096"/>
                <a:gridCol w="6402312"/>
                <a:gridCol w="720080"/>
                <a:gridCol w="648072"/>
              </a:tblGrid>
              <a:tr h="1804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Класс</a:t>
                      </a:r>
                      <a:endParaRPr lang="en-US" sz="1400" dirty="0"/>
                    </a:p>
                  </a:txBody>
                  <a:tcPr marL="11803" marR="11803" marT="1180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Состав</a:t>
                      </a:r>
                      <a:endParaRPr lang="en-US" sz="1400" dirty="0"/>
                    </a:p>
                  </a:txBody>
                  <a:tcPr marL="11803" marR="11803" marT="1180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%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город.</a:t>
                      </a:r>
                      <a:r>
                        <a:rPr kumimoji="0" lang="ru-RU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насел.</a:t>
                      </a:r>
                      <a:endParaRPr lang="en-US" sz="1200" dirty="0" smtClean="0"/>
                    </a:p>
                  </a:txBody>
                  <a:tcPr marL="11803" marR="11803" marT="1180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Доход,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г</a:t>
                      </a:r>
                      <a:r>
                        <a:rPr kumimoji="0"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ульден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803" marR="11803" marT="11803" marB="0" anchor="ctr"/>
                </a:tc>
              </a:tr>
              <a:tr h="80770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Верхняя</a:t>
                      </a:r>
                      <a:r>
                        <a:rPr lang="ru-RU" sz="1200" baseline="0" dirty="0" smtClean="0"/>
                        <a:t> буржуазия </a:t>
                      </a:r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Бургомистры, члены городской управы, сотрудники судебных органов и советники. Купцы,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большая часть рантье, духовенства,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врачей, нотариусов, поверенных  и некоторые адвокаты. Промышленники и предприниматели (пивовары, винокуры, мыловары, мукомолы). Старшие ряды офицерского корпуса и высокие правительственные чиновники- клерки из суда (грифоны), муниципальные секретари, шерифы, комиссары, сборщики налога на землю, и т.д. </a:t>
                      </a:r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200" dirty="0" smtClean="0"/>
                        <a:t>%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&gt;1000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07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Средняя</a:t>
                      </a:r>
                      <a:r>
                        <a:rPr lang="ru-RU" sz="1200" baseline="0" dirty="0" smtClean="0"/>
                        <a:t> буржуазия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Наиболее успешные мастера, пекари, аптекари, книжные продавцы, хирурги, бакалейщики, трактирщики, брокеры, производители париков, 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грузооперевозчики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кузнецы по золоту и серебру,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плотники, нотариусы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Торговцы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ситцем,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вином, оптовые торговцы, мясники. Старшие клерки, офицеры  нижних чинов, бухгалтеры и другие муниципальные служащие, скромные рантье.</a:t>
                      </a:r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12-14</a:t>
                      </a:r>
                      <a:r>
                        <a:rPr lang="en-US" sz="1200" dirty="0" smtClean="0"/>
                        <a:t>%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600-</a:t>
                      </a:r>
                    </a:p>
                    <a:p>
                      <a:pPr algn="ctr"/>
                      <a:r>
                        <a:rPr lang="ru-RU" sz="1200" dirty="0" smtClean="0"/>
                        <a:t>10000</a:t>
                      </a:r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95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Нижняя</a:t>
                      </a:r>
                      <a:r>
                        <a:rPr lang="ru-RU" sz="1200" baseline="0" dirty="0" smtClean="0"/>
                        <a:t> буржуазия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11803" marR="11803" marT="11803" marB="0" anchor="ctr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хорошо образованные работники гос. сектора- бухгалтеры, клерки, школьные учителя, руководители и инспектора, 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большее число из частного сектора – трактирщики,  управляющие постоялых дворов, пекари, кузнецы, мясники, перевозчики, сапожники, портные, стекольщики, изготовители корсетов, и т.д. </a:t>
                      </a:r>
                    </a:p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специализированные лавочники-  торговцы постельными принадлежностями, сыром, ситцем, кофе и чаем, чулками, лентами, табаком и веревками. …могильщики, акушеры, некоторые хирурги, погонщики, и менее благополучные аптекари. </a:t>
                      </a:r>
                      <a:endParaRPr lang="en-US" sz="1200" dirty="0"/>
                    </a:p>
                  </a:txBody>
                  <a:tcPr marL="11803" marR="11803" marT="11803" marB="0" anchor="ctr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</a:t>
                      </a:r>
                      <a:r>
                        <a:rPr lang="en-US" sz="1200" dirty="0" smtClean="0"/>
                        <a:t>%</a:t>
                      </a:r>
                      <a:r>
                        <a:rPr lang="ru-RU" sz="1200" baseline="0" dirty="0" smtClean="0"/>
                        <a:t> </a:t>
                      </a:r>
                      <a:endParaRPr lang="en-US" sz="1200" dirty="0"/>
                    </a:p>
                  </a:txBody>
                  <a:tcPr marL="11803" marR="11803" marT="11803" marB="0" anchor="ctr"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500-600</a:t>
                      </a:r>
                      <a:endParaRPr lang="en-US" sz="1200" dirty="0"/>
                    </a:p>
                  </a:txBody>
                  <a:tcPr marL="11803" marR="11803" marT="11803" marB="0" anchor="ctr">
                    <a:solidFill>
                      <a:srgbClr val="F2DCDB"/>
                    </a:solidFill>
                  </a:tcPr>
                </a:tc>
              </a:tr>
              <a:tr h="5195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Нижняя</a:t>
                      </a:r>
                      <a:r>
                        <a:rPr lang="ru-RU" sz="1200" baseline="0" dirty="0" smtClean="0"/>
                        <a:t> буржуазия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11803" marR="11803" marT="11803" marB="0" anchor="ctr"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успешные лавочники и бизнесмены, низшие чины государственных власти (портовые функционеры, 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взвешиватели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из монетных дворов). </a:t>
                      </a:r>
                    </a:p>
                  </a:txBody>
                  <a:tcPr marL="11803" marR="11803" marT="11803" marB="0" anchor="ctr"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</a:t>
                      </a:r>
                      <a:r>
                        <a:rPr lang="en-US" sz="1200" dirty="0" smtClean="0"/>
                        <a:t>%</a:t>
                      </a:r>
                      <a:r>
                        <a:rPr lang="ru-RU" sz="1200" baseline="0" dirty="0" smtClean="0"/>
                        <a:t> </a:t>
                      </a:r>
                      <a:endParaRPr lang="en-US" sz="1200" dirty="0"/>
                    </a:p>
                  </a:txBody>
                  <a:tcPr marL="11803" marR="11803" marT="11803" marB="0" anchor="ctr"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350 - 500 г.</a:t>
                      </a:r>
                      <a:endParaRPr lang="en-US" sz="1200" dirty="0"/>
                    </a:p>
                  </a:txBody>
                  <a:tcPr marL="11803" marR="11803" marT="11803" marB="0" anchor="ctr"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242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Беднота</a:t>
                      </a:r>
                      <a:endParaRPr lang="en-US" sz="1200" dirty="0"/>
                    </a:p>
                  </a:txBody>
                  <a:tcPr marL="11803" marR="11803" marT="11803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Большинство 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самозанятых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за пределами государственного сектора стояло на самом пороге буржуазии</a:t>
                      </a:r>
                    </a:p>
                  </a:txBody>
                  <a:tcPr marL="11803" marR="11803" marT="11803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﹥30</a:t>
                      </a:r>
                      <a:endParaRPr lang="en-US" sz="1200" dirty="0"/>
                    </a:p>
                  </a:txBody>
                  <a:tcPr marL="11803" marR="11803" marT="11803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&lt;200</a:t>
                      </a:r>
                      <a:endParaRPr lang="en-US" sz="1200" dirty="0"/>
                    </a:p>
                  </a:txBody>
                  <a:tcPr marL="11803" marR="11803" marT="11803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2104" y="6665957"/>
            <a:ext cx="6696744" cy="200055"/>
          </a:xfrm>
          <a:prstGeom prst="rect">
            <a:avLst/>
          </a:prstGeom>
        </p:spPr>
        <p:txBody>
          <a:bodyPr wrap="square" rIns="0" anchor="b">
            <a:spAutoFit/>
          </a:bodyPr>
          <a:lstStyle/>
          <a:p>
            <a:r>
              <a:rPr lang="ru-RU" sz="700" dirty="0" smtClean="0"/>
              <a:t>Ист.: </a:t>
            </a:r>
            <a:r>
              <a:rPr lang="en-US" sz="700" dirty="0" smtClean="0"/>
              <a:t>Foresight </a:t>
            </a:r>
            <a:r>
              <a:rPr lang="en-US" sz="700" dirty="0"/>
              <a:t>(2013).The Future of </a:t>
            </a:r>
            <a:r>
              <a:rPr lang="en-US" sz="700" dirty="0" smtClean="0"/>
              <a:t>Manufacturing: A </a:t>
            </a:r>
            <a:r>
              <a:rPr lang="en-US" sz="700" dirty="0"/>
              <a:t>new era of opportunity and challenge for the UK Summary </a:t>
            </a:r>
            <a:r>
              <a:rPr lang="en-US" sz="700" dirty="0" smtClean="0"/>
              <a:t>Report</a:t>
            </a:r>
            <a:r>
              <a:rPr lang="ru-RU" sz="700" dirty="0" smtClean="0"/>
              <a:t>, </a:t>
            </a:r>
            <a:r>
              <a:rPr lang="en-US" sz="700" dirty="0" smtClean="0"/>
              <a:t>The </a:t>
            </a:r>
            <a:r>
              <a:rPr lang="en-US" sz="700" dirty="0"/>
              <a:t>Government </a:t>
            </a:r>
            <a:r>
              <a:rPr lang="en-US" sz="700" dirty="0" smtClean="0"/>
              <a:t>Office </a:t>
            </a:r>
            <a:r>
              <a:rPr lang="en-US" sz="700" dirty="0"/>
              <a:t>for Science, </a:t>
            </a:r>
            <a:r>
              <a:rPr lang="en-US" sz="700" dirty="0" smtClean="0"/>
              <a:t>London</a:t>
            </a:r>
            <a:r>
              <a:rPr lang="ru-RU" sz="700" dirty="0" smtClean="0"/>
              <a:t>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6800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</a:t>
            </a:r>
            <a:r>
              <a:rPr lang="ru-RU" sz="2400" dirty="0"/>
              <a:t>стория казанского университета в </a:t>
            </a:r>
            <a:r>
              <a:rPr lang="en-US" sz="2400" dirty="0"/>
              <a:t>XIX </a:t>
            </a:r>
            <a:r>
              <a:rPr lang="ru-RU" sz="2400" dirty="0"/>
              <a:t>в.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7" name="Right Arrow 5"/>
          <p:cNvSpPr/>
          <p:nvPr/>
        </p:nvSpPr>
        <p:spPr>
          <a:xfrm>
            <a:off x="107950" y="3353783"/>
            <a:ext cx="9041280" cy="339135"/>
          </a:xfrm>
          <a:prstGeom prst="rightArrow">
            <a:avLst>
              <a:gd name="adj1" fmla="val 69305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00" b="1" dirty="0"/>
          </a:p>
        </p:txBody>
      </p:sp>
      <p:sp>
        <p:nvSpPr>
          <p:cNvPr id="8" name="Rectangle 8"/>
          <p:cNvSpPr/>
          <p:nvPr/>
        </p:nvSpPr>
        <p:spPr>
          <a:xfrm>
            <a:off x="5042048" y="3384951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 1860</a:t>
            </a:r>
            <a:endParaRPr lang="en-US" sz="1400" b="1" dirty="0"/>
          </a:p>
        </p:txBody>
      </p:sp>
      <p:sp>
        <p:nvSpPr>
          <p:cNvPr id="9" name="Rectangle 24"/>
          <p:cNvSpPr/>
          <p:nvPr/>
        </p:nvSpPr>
        <p:spPr>
          <a:xfrm>
            <a:off x="108152" y="3385141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 1800</a:t>
            </a:r>
            <a:endParaRPr lang="en-US" sz="1400" b="1" dirty="0"/>
          </a:p>
        </p:txBody>
      </p:sp>
      <p:sp>
        <p:nvSpPr>
          <p:cNvPr id="10" name="Rectangle 25"/>
          <p:cNvSpPr/>
          <p:nvPr/>
        </p:nvSpPr>
        <p:spPr>
          <a:xfrm>
            <a:off x="3352243" y="3385141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 1840</a:t>
            </a:r>
            <a:endParaRPr lang="en-US" sz="1400" b="1" dirty="0"/>
          </a:p>
        </p:txBody>
      </p:sp>
      <p:sp>
        <p:nvSpPr>
          <p:cNvPr id="11" name="Rectangle 27"/>
          <p:cNvSpPr/>
          <p:nvPr/>
        </p:nvSpPr>
        <p:spPr>
          <a:xfrm>
            <a:off x="1797352" y="3385141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1820</a:t>
            </a:r>
            <a:endParaRPr lang="en-US" sz="1400" b="1" dirty="0"/>
          </a:p>
        </p:txBody>
      </p:sp>
      <p:sp>
        <p:nvSpPr>
          <p:cNvPr id="12" name="Rectangle 58"/>
          <p:cNvSpPr/>
          <p:nvPr/>
        </p:nvSpPr>
        <p:spPr>
          <a:xfrm>
            <a:off x="8468049" y="3367398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1900</a:t>
            </a:r>
            <a:endParaRPr lang="en-US" sz="1400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 flipV="1">
            <a:off x="3192963" y="3659546"/>
            <a:ext cx="1" cy="201502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76442" y="1801636"/>
            <a:ext cx="19436" cy="1603743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27"/>
          <p:cNvSpPr/>
          <p:nvPr/>
        </p:nvSpPr>
        <p:spPr>
          <a:xfrm>
            <a:off x="1011356" y="3385140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1810</a:t>
            </a:r>
            <a:endParaRPr lang="en-US" sz="1400" b="1" dirty="0"/>
          </a:p>
        </p:txBody>
      </p:sp>
      <p:sp>
        <p:nvSpPr>
          <p:cNvPr id="16" name="Rectangle 25"/>
          <p:cNvSpPr/>
          <p:nvPr/>
        </p:nvSpPr>
        <p:spPr>
          <a:xfrm>
            <a:off x="4203795" y="3385141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 1850</a:t>
            </a:r>
            <a:endParaRPr lang="en-US" sz="1400" b="1" dirty="0"/>
          </a:p>
        </p:txBody>
      </p:sp>
      <p:sp>
        <p:nvSpPr>
          <p:cNvPr id="17" name="Rectangle 27"/>
          <p:cNvSpPr/>
          <p:nvPr/>
        </p:nvSpPr>
        <p:spPr>
          <a:xfrm>
            <a:off x="2589384" y="3378795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1830</a:t>
            </a:r>
            <a:endParaRPr lang="en-US" sz="1400" b="1" dirty="0"/>
          </a:p>
        </p:txBody>
      </p:sp>
      <p:sp>
        <p:nvSpPr>
          <p:cNvPr id="18" name="Rectangle 12"/>
          <p:cNvSpPr/>
          <p:nvPr/>
        </p:nvSpPr>
        <p:spPr>
          <a:xfrm>
            <a:off x="5901008" y="3385688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 1870</a:t>
            </a:r>
            <a:endParaRPr lang="en-US" sz="1400" b="1" dirty="0"/>
          </a:p>
        </p:txBody>
      </p:sp>
      <p:sp>
        <p:nvSpPr>
          <p:cNvPr id="19" name="Rectangle 12"/>
          <p:cNvSpPr/>
          <p:nvPr/>
        </p:nvSpPr>
        <p:spPr>
          <a:xfrm>
            <a:off x="6725950" y="3385688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 1880</a:t>
            </a:r>
            <a:endParaRPr lang="en-US" sz="1400" b="1" dirty="0"/>
          </a:p>
        </p:txBody>
      </p:sp>
      <p:sp>
        <p:nvSpPr>
          <p:cNvPr id="20" name="Rectangle 12"/>
          <p:cNvSpPr/>
          <p:nvPr/>
        </p:nvSpPr>
        <p:spPr>
          <a:xfrm>
            <a:off x="7586895" y="3369393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 1890</a:t>
            </a:r>
            <a:endParaRPr lang="en-US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1196752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1804 </a:t>
            </a:r>
            <a:r>
              <a:rPr lang="ru-RU" sz="1400" dirty="0"/>
              <a:t>Создание Казанского университета 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568311" y="2420888"/>
            <a:ext cx="18887" cy="996105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880490" y="1110029"/>
            <a:ext cx="3516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1830-е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завершается строительство университетского комплекса</a:t>
            </a:r>
            <a:endParaRPr lang="ru-RU" sz="1400" dirty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3015270" y="1628800"/>
            <a:ext cx="20126" cy="1776579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187624" y="1628800"/>
            <a:ext cx="448632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1814 </a:t>
            </a:r>
            <a:r>
              <a:rPr lang="ru-RU" sz="1400" dirty="0"/>
              <a:t>«Полное открытие» в составе 4-х отделений: нравственных и политических, физических и математических, врачебных и словесных наук.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035396" y="6090996"/>
            <a:ext cx="345638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1844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профессором Карлом Клаусом был открыт хим. элемент рутений </a:t>
            </a:r>
            <a:endParaRPr lang="ru-RU" sz="14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5713374" y="1249687"/>
            <a:ext cx="3744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1863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введён устав Александра II, учреждающий 4 факультета: историко-филологический, физико-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-кий, юридический и медицинский.</a:t>
            </a:r>
            <a:endParaRPr lang="ru-RU" sz="14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899591" y="2636247"/>
            <a:ext cx="266429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1807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Александр I пожаловал университету библиотеку</a:t>
            </a:r>
            <a:endParaRPr lang="ru-RU" sz="14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6606329" y="5714672"/>
            <a:ext cx="246722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1885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Открытие психофизиологической лаборатории Бехтеревым</a:t>
            </a:r>
            <a:endParaRPr lang="ru-RU" sz="1400" dirty="0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1079711" y="3143624"/>
            <a:ext cx="0" cy="223774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6708" y="4563125"/>
            <a:ext cx="430202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1835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введён устав Николая I, учреждающий 3 факультета: философский (словесное и физико-математическое отделения), юридический и врачебный.</a:t>
            </a:r>
            <a:endParaRPr lang="ru-RU" sz="1400" dirty="0"/>
          </a:p>
        </p:txBody>
      </p:sp>
      <p:pic>
        <p:nvPicPr>
          <p:cNvPr id="1026" name="Picture 2" descr="https://upload.wikimedia.org/wikipedia/commons/thumb/0/0e/Lobachevsky.jpg/375px-Lobachevs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7" y="5337097"/>
            <a:ext cx="526784" cy="7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Прямая соединительная линия 76"/>
          <p:cNvCxnSpPr/>
          <p:nvPr/>
        </p:nvCxnSpPr>
        <p:spPr>
          <a:xfrm>
            <a:off x="3668195" y="3155021"/>
            <a:ext cx="0" cy="223774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5713374" y="1684887"/>
            <a:ext cx="0" cy="1693908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3718994" y="2636912"/>
            <a:ext cx="529629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717550" algn="l"/>
              </a:tabLst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1841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Н.Н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. Зинин заложи основы Казанской химической школы. Среди учеников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А.М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. Бутлеров,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В.В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. Марковников,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А.М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. Зайцев, А.Е. Арбузов,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Б.А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</a:rPr>
              <a:t>. Арбузов и др.</a:t>
            </a:r>
            <a:endParaRPr lang="ru-RU" sz="1400" dirty="0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flipH="1" flipV="1">
            <a:off x="7586895" y="3665312"/>
            <a:ext cx="64448" cy="1995936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 flipV="1">
            <a:off x="4375348" y="3657748"/>
            <a:ext cx="1" cy="201502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Прямоугольник 86"/>
          <p:cNvSpPr/>
          <p:nvPr/>
        </p:nvSpPr>
        <p:spPr>
          <a:xfrm>
            <a:off x="4920104" y="5066020"/>
            <a:ext cx="372716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1860-1863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Ректором был Бутлеров, создатель органической химии</a:t>
            </a:r>
            <a:endParaRPr lang="ru-RU" sz="1400" dirty="0"/>
          </a:p>
        </p:txBody>
      </p:sp>
      <p:pic>
        <p:nvPicPr>
          <p:cNvPr id="1040" name="Picture 4" descr="https://upload.wikimedia.org/wikipedia/commons/thumb/f/f0/Simonov_Ivan_Mikh-ch_astronomer_c1850.jpg/401px-Simonov_Ivan_Mikh-ch_astronomer_c1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13" y="3896228"/>
            <a:ext cx="490716" cy="69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7919086" y="5551102"/>
            <a:ext cx="1170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/>
              <a:t>А.М.Бутлеров</a:t>
            </a:r>
            <a:endParaRPr lang="ru-RU" sz="1200" dirty="0"/>
          </a:p>
          <a:p>
            <a:pPr algn="ctr"/>
            <a:r>
              <a:rPr lang="ru-RU" sz="1200" dirty="0"/>
              <a:t>1828-1886</a:t>
            </a:r>
          </a:p>
        </p:txBody>
      </p:sp>
      <p:pic>
        <p:nvPicPr>
          <p:cNvPr id="1042" name="Рисунок 10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715" y="4869273"/>
            <a:ext cx="563688" cy="751584"/>
          </a:xfrm>
          <a:prstGeom prst="rect">
            <a:avLst/>
          </a:prstGeom>
        </p:spPr>
      </p:pic>
      <p:cxnSp>
        <p:nvCxnSpPr>
          <p:cNvPr id="95" name="Прямая соединительная линия 94"/>
          <p:cNvCxnSpPr/>
          <p:nvPr/>
        </p:nvCxnSpPr>
        <p:spPr>
          <a:xfrm flipH="1" flipV="1">
            <a:off x="5816618" y="3644877"/>
            <a:ext cx="9916" cy="1416202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Прямоугольник 83"/>
          <p:cNvSpPr/>
          <p:nvPr/>
        </p:nvSpPr>
        <p:spPr>
          <a:xfrm>
            <a:off x="4266784" y="3912990"/>
            <a:ext cx="289450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1846-1854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Ректором был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астро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-ном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И.Симонов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кругосветной экспедиции 1819-1821 гг., открывшей Антарктиду</a:t>
            </a:r>
            <a:endParaRPr lang="ru-RU" sz="1400" dirty="0"/>
          </a:p>
        </p:txBody>
      </p:sp>
      <p:sp>
        <p:nvSpPr>
          <p:cNvPr id="91" name="TextBox 90"/>
          <p:cNvSpPr txBox="1"/>
          <p:nvPr/>
        </p:nvSpPr>
        <p:spPr>
          <a:xfrm>
            <a:off x="6950718" y="4541022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/>
              <a:t>И.М.Симонов</a:t>
            </a:r>
            <a:endParaRPr lang="ru-RU" sz="1200" dirty="0"/>
          </a:p>
          <a:p>
            <a:pPr algn="ctr"/>
            <a:r>
              <a:rPr lang="ru-RU" sz="1200" dirty="0"/>
              <a:t>1794-1855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83414" y="3788634"/>
            <a:ext cx="36605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1807 </a:t>
            </a:r>
            <a:r>
              <a:rPr lang="ru-RU" sz="1400" dirty="0"/>
              <a:t>образована кафедра восточных языков. Начато преподавание арабского, персидского, еврейского и сирийского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222563" y="2348880"/>
            <a:ext cx="586665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1837 </a:t>
            </a:r>
            <a:r>
              <a:rPr lang="ru-RU" sz="1400" dirty="0"/>
              <a:t>создана первая в России кафедра китайской словесности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932783" y="3644516"/>
            <a:ext cx="1" cy="201502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1509499" y="5373216"/>
            <a:ext cx="226683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1827-1845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Ректором был Лобачевский, создатель неевклидовой геометрии</a:t>
            </a:r>
            <a:endParaRPr lang="ru-RU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510352" y="5965048"/>
            <a:ext cx="1407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/>
              <a:t>Н.И.Лобачевский</a:t>
            </a:r>
            <a:endParaRPr lang="ru-RU" sz="1200" dirty="0"/>
          </a:p>
          <a:p>
            <a:pPr algn="ctr"/>
            <a:r>
              <a:rPr lang="ru-RU" sz="1200" dirty="0"/>
              <a:t>1792-1856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4129725" y="3649818"/>
            <a:ext cx="9887" cy="2462062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3462835" y="2636247"/>
            <a:ext cx="12322" cy="769132"/>
          </a:xfrm>
          <a:prstGeom prst="line">
            <a:avLst/>
          </a:prstGeom>
          <a:ln>
            <a:head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6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43000"/>
          </a:xfrm>
        </p:spPr>
        <p:txBody>
          <a:bodyPr/>
          <a:lstStyle/>
          <a:p>
            <a:r>
              <a:rPr lang="ru-RU" dirty="0" smtClean="0"/>
              <a:t>Складывание фабричного рабочего класса в Англии в </a:t>
            </a:r>
            <a:r>
              <a:rPr lang="en-US" dirty="0" smtClean="0"/>
              <a:t>XVIII </a:t>
            </a:r>
            <a:r>
              <a:rPr lang="ru-RU" dirty="0" smtClean="0"/>
              <a:t>в.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917999"/>
              </p:ext>
            </p:extLst>
          </p:nvPr>
        </p:nvGraphicFramePr>
        <p:xfrm>
          <a:off x="479600" y="1412776"/>
          <a:ext cx="8634560" cy="4943407"/>
        </p:xfrm>
        <a:graphic>
          <a:graphicData uri="http://schemas.openxmlformats.org/drawingml/2006/table">
            <a:tbl>
              <a:tblPr firstRow="1" firstCol="1" bandCol="1">
                <a:tableStyleId>{69012ECD-51FC-41F1-AA8D-1B2483CD663E}</a:tableStyleId>
              </a:tblPr>
              <a:tblGrid>
                <a:gridCol w="864096"/>
                <a:gridCol w="6402312"/>
                <a:gridCol w="720080"/>
                <a:gridCol w="648072"/>
              </a:tblGrid>
              <a:tr h="1804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Класс</a:t>
                      </a:r>
                      <a:endParaRPr lang="en-US" sz="1400" dirty="0"/>
                    </a:p>
                  </a:txBody>
                  <a:tcPr marL="11803" marR="11803" marT="1180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Состав</a:t>
                      </a:r>
                      <a:endParaRPr lang="en-US" sz="1400" dirty="0"/>
                    </a:p>
                  </a:txBody>
                  <a:tcPr marL="11803" marR="11803" marT="1180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%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город.</a:t>
                      </a:r>
                      <a:r>
                        <a:rPr kumimoji="0" lang="ru-RU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насел.</a:t>
                      </a:r>
                      <a:endParaRPr lang="en-US" sz="1200" dirty="0" smtClean="0"/>
                    </a:p>
                  </a:txBody>
                  <a:tcPr marL="11803" marR="11803" marT="11803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Доход,</a:t>
                      </a:r>
                      <a:r>
                        <a:rPr lang="ru-RU" sz="1200" baseline="0" dirty="0" smtClean="0">
                          <a:solidFill>
                            <a:schemeClr val="bg1"/>
                          </a:solidFill>
                        </a:rPr>
                        <a:t> фунтов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11803" marR="11803" marT="11803" marB="0" anchor="ctr"/>
                </a:tc>
              </a:tr>
              <a:tr h="63054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Элита</a:t>
                      </a:r>
                      <a:endParaRPr lang="en-US" sz="1200" dirty="0"/>
                    </a:p>
                  </a:txBody>
                  <a:tcPr marL="11803" marR="11803" marT="11803" marB="0" anchor="ctr"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Светские члены палаты лордов, пэры Англии-  герцоги, маркизы, графы, виконты и бароны- дворяне, семьи, чей статус был обеспечен собственностью на землю, свободные от труда</a:t>
                      </a:r>
                      <a:endParaRPr lang="en-US" sz="1200" dirty="0"/>
                    </a:p>
                  </a:txBody>
                  <a:tcPr marL="11803" marR="11803" marT="11803" marB="0" anchor="ctr"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 семей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11803" marR="11803" marT="11803" marB="0" anchor="ctr"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&gt;1000</a:t>
                      </a:r>
                    </a:p>
                  </a:txBody>
                  <a:tcPr marL="11803" marR="11803" marT="11803" marB="0" anchor="ctr"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Джентри</a:t>
                      </a:r>
                      <a:endParaRPr lang="en-US" sz="1200" dirty="0"/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Высокопоставленное духовенство, военные и гражданские должностные лица пополнялись из джентри и считались джентльменами. Для них было приемлемо  зарабатывать  деньги за счет инвестиций и  земли, если они не работали. </a:t>
                      </a:r>
                      <a:endParaRPr lang="en-US" sz="1200" dirty="0"/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&lt;10</a:t>
                      </a:r>
                      <a:r>
                        <a:rPr lang="en-US" sz="1200" dirty="0" smtClean="0"/>
                        <a:t>%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dirty="0"/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9552"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Городской средний класс</a:t>
                      </a:r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Священнослужители и барристеры (адвокаты)  заполнили верхние ряды этой категории, а торговцы, фермеры и владельцы магазинов  входили  в состав нижних чинов.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Средние классы состояли  из государственных служащих (около 15000), офицеров боле низкого ранга (около 10000), продавцов (около 12 000), юристов и юридических клерков (около 11.000) и низшего духовенства (около 10000 королевской церкви и более чем 1000 раскольники), а также многих тысяч  фермеров-владельцев земли  и владельцев магазинов. Мелкие торговцы, возможно, были самым быстро растущим сегментом в этот период, и составили более чем 150 000 к середине века. Духовенство, вероятно, имело самый высокий социальный престиж в этой группе. </a:t>
                      </a:r>
                      <a:endParaRPr lang="en-US" sz="1200" dirty="0"/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15-25</a:t>
                      </a:r>
                      <a:r>
                        <a:rPr lang="en-US" sz="1200" dirty="0" smtClean="0"/>
                        <a:t>%</a:t>
                      </a:r>
                      <a:r>
                        <a:rPr lang="ru-RU" sz="1200" baseline="0" dirty="0" smtClean="0"/>
                        <a:t> </a:t>
                      </a:r>
                      <a:endParaRPr lang="en-US" sz="1200" dirty="0"/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50</a:t>
                      </a:r>
                      <a:endParaRPr lang="en-US" sz="1200" dirty="0"/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95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Низшие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классы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dirty="0"/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верхней части этой категории были ремесленники, изготавливающие обувь, одежду, мебель, корабли, металл и другие товары в мастерских вместе с подмастерьями и учениками… около 55 000 человек, или около 4% населения было занято в 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судостроительстве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или судоходстве. Самая большая категория занятости-сотни тысяч, были сельскохозяйственными работниками или занимались бытовым обслуживанием . Первое   было в основном мужским занятием, второе- женским.  </a:t>
                      </a:r>
                      <a:endParaRPr kumimoji="0"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ru-RU" sz="1200" dirty="0" smtClean="0"/>
                        <a:t>50</a:t>
                      </a:r>
                      <a:r>
                        <a:rPr lang="en-US" sz="1200" dirty="0" smtClean="0"/>
                        <a:t>%</a:t>
                      </a:r>
                      <a:endParaRPr lang="en-US" sz="1200" dirty="0"/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&lt;50</a:t>
                      </a:r>
                      <a:endParaRPr lang="en-US" sz="1200" dirty="0"/>
                    </a:p>
                  </a:txBody>
                  <a:tcPr marL="11803" marR="11803" marT="11803" marB="0" anchor="ctr"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242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Наёмные</a:t>
                      </a:r>
                      <a:r>
                        <a:rPr lang="ru-RU" sz="1200" baseline="0" dirty="0" smtClean="0"/>
                        <a:t> р</a:t>
                      </a:r>
                      <a:r>
                        <a:rPr lang="ru-RU" sz="1200" dirty="0" smtClean="0"/>
                        <a:t>абочие</a:t>
                      </a:r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Бедные семьи отправляли  на работу женщин  и детей , они составляли 75% первых фабричных рабочих</a:t>
                      </a:r>
                      <a:r>
                        <a:rPr lang="ru-RU" sz="1200" dirty="0" smtClean="0">
                          <a:effectLst/>
                        </a:rPr>
                        <a:t>. Бывшие крестьяне, которые</a:t>
                      </a:r>
                      <a:r>
                        <a:rPr lang="ru-RU" sz="1200" baseline="0" dirty="0" smtClean="0">
                          <a:effectLst/>
                        </a:rPr>
                        <a:t> остались без земли в результате процесса «выгораживания», мигрировали в города и нанимались на фабрики.</a:t>
                      </a:r>
                      <a:endParaRPr kumimoji="0" lang="ru-RU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803" marR="11803" marT="11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1803" marR="11803" marT="11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28912" y="832520"/>
            <a:ext cx="7164288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ru-RU" sz="1400" dirty="0" smtClean="0"/>
              <a:t>В начале </a:t>
            </a:r>
            <a:r>
              <a:rPr lang="en-US" sz="1400" dirty="0" smtClean="0"/>
              <a:t>XVIII </a:t>
            </a:r>
            <a:r>
              <a:rPr lang="ru-RU" sz="1400" dirty="0" smtClean="0"/>
              <a:t>в. </a:t>
            </a:r>
            <a:r>
              <a:rPr lang="ru-RU" sz="1400" dirty="0"/>
              <a:t>почти половину </a:t>
            </a:r>
            <a:r>
              <a:rPr lang="ru-RU" sz="1400" dirty="0" smtClean="0"/>
              <a:t>населения Англии  можно было считать бедными.</a:t>
            </a:r>
          </a:p>
          <a:p>
            <a:pPr algn="r"/>
            <a:r>
              <a:rPr lang="ru-RU" sz="1400" dirty="0" smtClean="0"/>
              <a:t>В их число вошел и новый класс наёмных рабочих из бывших крестьян.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539552" y="651264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dirty="0" smtClean="0"/>
              <a:t>Источники </a:t>
            </a:r>
            <a:r>
              <a:rPr lang="ru-RU" sz="800" dirty="0" smtClean="0">
                <a:hlinkClick r:id="rId2"/>
              </a:rPr>
              <a:t>http</a:t>
            </a:r>
            <a:r>
              <a:rPr lang="ru-RU" sz="800" dirty="0">
                <a:hlinkClick r:id="rId2"/>
              </a:rPr>
              <a:t>://www4.wittenberg.edu/academics/hist/crom/brit/socstruc.html</a:t>
            </a:r>
            <a:r>
              <a:rPr lang="ru-RU" sz="800" dirty="0"/>
              <a:t> </a:t>
            </a:r>
            <a:endParaRPr lang="ru-RU" sz="800" dirty="0" smtClean="0"/>
          </a:p>
          <a:p>
            <a:r>
              <a:rPr lang="ru-RU" sz="800" b="1" u="sng" dirty="0">
                <a:hlinkClick r:id="rId3"/>
              </a:rPr>
              <a:t>http://</a:t>
            </a:r>
            <a:r>
              <a:rPr lang="ru-RU" sz="800" b="1" u="sng" dirty="0" smtClean="0">
                <a:hlinkClick r:id="rId3"/>
              </a:rPr>
              <a:t>industrialrevolution.sea.ca/impact.html</a:t>
            </a:r>
            <a:endParaRPr lang="ru-RU" sz="800" dirty="0"/>
          </a:p>
        </p:txBody>
      </p:sp>
      <p:sp>
        <p:nvSpPr>
          <p:cNvPr id="8" name="Down Arrow 7"/>
          <p:cNvSpPr/>
          <p:nvPr/>
        </p:nvSpPr>
        <p:spPr>
          <a:xfrm>
            <a:off x="586384" y="5407124"/>
            <a:ext cx="601240" cy="50405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660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Складывание класса менеджеров в США в конце </a:t>
            </a:r>
            <a:r>
              <a:rPr lang="en-US" dirty="0" smtClean="0"/>
              <a:t>XIX </a:t>
            </a:r>
            <a:r>
              <a:rPr lang="ru-RU" dirty="0" smtClean="0"/>
              <a:t>- начале </a:t>
            </a:r>
            <a:r>
              <a:rPr lang="en-US" dirty="0" smtClean="0"/>
              <a:t>XX </a:t>
            </a:r>
            <a:r>
              <a:rPr lang="ru-RU" dirty="0"/>
              <a:t>в.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1331640" y="980728"/>
            <a:ext cx="7688560" cy="203132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"</a:t>
            </a:r>
            <a:r>
              <a:rPr lang="ru-RU" sz="1400" dirty="0" smtClean="0"/>
              <a:t>Американское  </a:t>
            </a:r>
            <a:r>
              <a:rPr lang="ru-RU" sz="1400" dirty="0"/>
              <a:t>население было поголовно неаристократическим по происхождению, а местная аристократия здесь не </a:t>
            </a:r>
            <a:r>
              <a:rPr lang="ru-RU" sz="1400" dirty="0" smtClean="0"/>
              <a:t>сложилась. Конституцией </a:t>
            </a:r>
            <a:r>
              <a:rPr lang="ru-RU" sz="1400" dirty="0"/>
              <a:t>было запрещено присвоение титулов, а такие факторы, как </a:t>
            </a:r>
            <a:r>
              <a:rPr lang="ru-RU" sz="1400" dirty="0" smtClean="0"/>
              <a:t>земельная собственность и богатство не получили законного признания в качестве </a:t>
            </a:r>
            <a:r>
              <a:rPr lang="ru-RU" sz="1400" dirty="0"/>
              <a:t>критериев для доступа к правительственным должностям и власти. Хотя американское общество внутренне всегда делилось на классы, оно никогда не страдало от пережитков </a:t>
            </a:r>
            <a:r>
              <a:rPr lang="ru-RU" sz="1400" dirty="0" smtClean="0"/>
              <a:t>аристократии </a:t>
            </a:r>
            <a:r>
              <a:rPr lang="ru-RU" sz="1400" dirty="0"/>
              <a:t>и крепостничества, так долго сохранявшихся в </a:t>
            </a:r>
            <a:r>
              <a:rPr lang="ru-RU" sz="1400" dirty="0" smtClean="0"/>
              <a:t>Европе. </a:t>
            </a:r>
            <a:r>
              <a:rPr lang="ru-RU" sz="1400" dirty="0"/>
              <a:t>По мере развития индустриального рабочего класса в нем </a:t>
            </a:r>
            <a:r>
              <a:rPr lang="ru-RU" sz="1400" dirty="0" smtClean="0"/>
              <a:t>никогда </a:t>
            </a:r>
            <a:r>
              <a:rPr lang="ru-RU" sz="1400" dirty="0"/>
              <a:t>не вызревало что-либо подобное европейскому уровню «</a:t>
            </a:r>
            <a:r>
              <a:rPr lang="ru-RU" sz="1400" dirty="0" smtClean="0"/>
              <a:t>классового </a:t>
            </a:r>
            <a:r>
              <a:rPr lang="ru-RU" sz="1400" dirty="0"/>
              <a:t>сознания», во многом благодаря отсутствию </a:t>
            </a:r>
            <a:r>
              <a:rPr lang="ru-RU" sz="1400" dirty="0" smtClean="0"/>
              <a:t>аристократических </a:t>
            </a:r>
            <a:r>
              <a:rPr lang="ru-RU" sz="1400" dirty="0"/>
              <a:t>и крестьянских </a:t>
            </a:r>
            <a:r>
              <a:rPr lang="ru-RU" sz="1400" dirty="0" smtClean="0"/>
              <a:t>элементов»</a:t>
            </a:r>
            <a:r>
              <a:rPr lang="ru-RU" sz="1400" baseline="30000" dirty="0" smtClean="0"/>
              <a:t>1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431632"/>
              </p:ext>
            </p:extLst>
          </p:nvPr>
        </p:nvGraphicFramePr>
        <p:xfrm>
          <a:off x="467544" y="1097112"/>
          <a:ext cx="864096" cy="5284216"/>
        </p:xfrm>
        <a:graphic>
          <a:graphicData uri="http://schemas.openxmlformats.org/drawingml/2006/table">
            <a:tbl>
              <a:tblPr firstRow="1" firstCol="1" bandCol="1">
                <a:tableStyleId>{69012ECD-51FC-41F1-AA8D-1B2483CD663E}</a:tableStyleId>
              </a:tblPr>
              <a:tblGrid>
                <a:gridCol w="864096"/>
              </a:tblGrid>
              <a:tr h="189809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Высший класс/технократия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1803" marR="11803" marT="118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2063"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Средний класс</a:t>
                      </a:r>
                    </a:p>
                  </a:txBody>
                  <a:tcPr marL="11803" marR="11803" marT="11803" marB="0" anchor="ctr">
                    <a:solidFill>
                      <a:srgbClr val="F2DCDB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Низший</a:t>
                      </a:r>
                      <a:r>
                        <a:rPr kumimoji="0"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класс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1803" marR="11803" marT="1180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зан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24944"/>
            <a:ext cx="4968552" cy="32073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6519446"/>
            <a:ext cx="2307042" cy="338554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800" baseline="30000" dirty="0" smtClean="0"/>
              <a:t>1</a:t>
            </a:r>
            <a:r>
              <a:rPr lang="ru-RU" sz="800" dirty="0" smtClean="0"/>
              <a:t>Парсонс</a:t>
            </a:r>
            <a:r>
              <a:rPr lang="ru-RU" sz="800" dirty="0"/>
              <a:t> Т. Система современных </a:t>
            </a:r>
            <a:r>
              <a:rPr lang="ru-RU" sz="800" dirty="0" smtClean="0"/>
              <a:t>обществ</a:t>
            </a:r>
            <a:endParaRPr lang="ru-RU" sz="800" baseline="30000" dirty="0"/>
          </a:p>
          <a:p>
            <a:r>
              <a:rPr lang="ru-RU" sz="800" baseline="30000" dirty="0" smtClean="0"/>
              <a:t>2 </a:t>
            </a:r>
            <a:r>
              <a:rPr lang="en-US" sz="800" dirty="0" smtClean="0">
                <a:hlinkClick r:id="rId3"/>
              </a:rPr>
              <a:t>http</a:t>
            </a:r>
            <a:r>
              <a:rPr lang="en-US" sz="800" dirty="0">
                <a:hlinkClick r:id="rId3"/>
              </a:rPr>
              <a:t>://</a:t>
            </a:r>
            <a:r>
              <a:rPr lang="en-US" sz="800" dirty="0" smtClean="0">
                <a:hlinkClick r:id="rId3"/>
              </a:rPr>
              <a:t>www.bls.gov/mlr/2006/03/art3full.pdf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6983760" y="4293096"/>
            <a:ext cx="2036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Не секрет, что костяк среднего класса составляют менеджеры разной квалификации.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7664" y="3501008"/>
            <a:ext cx="2627784" cy="249299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/>
            <a:r>
              <a:rPr lang="ru-RU" sz="1200" dirty="0" smtClean="0"/>
              <a:t>Профессионалы/ техники</a:t>
            </a:r>
          </a:p>
          <a:p>
            <a:pPr algn="r"/>
            <a:endParaRPr lang="ru-RU" sz="1200" dirty="0" smtClean="0"/>
          </a:p>
          <a:p>
            <a:pPr algn="r"/>
            <a:r>
              <a:rPr lang="ru-RU" sz="1200" dirty="0" smtClean="0"/>
              <a:t>Работники </a:t>
            </a:r>
            <a:r>
              <a:rPr lang="ru-RU" sz="1200" dirty="0"/>
              <a:t>сферы обслуживания,</a:t>
            </a:r>
          </a:p>
          <a:p>
            <a:pPr algn="r"/>
            <a:r>
              <a:rPr lang="ru-RU" sz="1200" dirty="0"/>
              <a:t>кроме частного домохозяйства</a:t>
            </a:r>
          </a:p>
          <a:p>
            <a:pPr algn="r"/>
            <a:endParaRPr lang="ru-RU" sz="1200" dirty="0" smtClean="0"/>
          </a:p>
          <a:p>
            <a:pPr algn="r"/>
            <a:r>
              <a:rPr lang="ru-RU" sz="1200" dirty="0" smtClean="0"/>
              <a:t>Клерки</a:t>
            </a:r>
            <a:endParaRPr lang="ru-RU" sz="1200" dirty="0"/>
          </a:p>
          <a:p>
            <a:pPr algn="r"/>
            <a:endParaRPr lang="ru-RU" sz="1200" dirty="0" smtClean="0"/>
          </a:p>
          <a:p>
            <a:pPr algn="r"/>
            <a:endParaRPr lang="ru-RU" sz="1200" dirty="0" smtClean="0"/>
          </a:p>
          <a:p>
            <a:pPr algn="r"/>
            <a:r>
              <a:rPr lang="ru-RU" sz="1200" dirty="0" smtClean="0"/>
              <a:t>Менеджеры</a:t>
            </a:r>
            <a:r>
              <a:rPr lang="ru-RU" sz="1200" dirty="0"/>
              <a:t>, должностные лица,</a:t>
            </a:r>
          </a:p>
          <a:p>
            <a:pPr algn="r"/>
            <a:r>
              <a:rPr lang="ru-RU" sz="1200" dirty="0"/>
              <a:t>и </a:t>
            </a:r>
            <a:r>
              <a:rPr lang="ru-RU" sz="1200" dirty="0" smtClean="0"/>
              <a:t>собственники</a:t>
            </a:r>
            <a:endParaRPr lang="ru-RU" sz="1200" dirty="0"/>
          </a:p>
          <a:p>
            <a:pPr algn="r"/>
            <a:endParaRPr lang="ru-RU" sz="1200" dirty="0" smtClean="0"/>
          </a:p>
          <a:p>
            <a:pPr algn="r"/>
            <a:endParaRPr lang="ru-RU" sz="1200" dirty="0" smtClean="0"/>
          </a:p>
          <a:p>
            <a:pPr algn="r"/>
            <a:r>
              <a:rPr lang="ru-RU" sz="1200" dirty="0"/>
              <a:t>Р</a:t>
            </a:r>
            <a:r>
              <a:rPr lang="ru-RU" sz="1200" dirty="0" smtClean="0"/>
              <a:t>аботники </a:t>
            </a:r>
            <a:r>
              <a:rPr lang="ru-RU" sz="1200" dirty="0"/>
              <a:t>торговли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267744" y="5949280"/>
            <a:ext cx="4248472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Занятость в остальных секторах снизилась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2996952"/>
            <a:ext cx="446449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Рост занятости по профессиональным секторам</a:t>
            </a:r>
            <a:r>
              <a:rPr lang="ru-RU" sz="1400" baseline="30000" dirty="0" smtClean="0"/>
              <a:t>2</a:t>
            </a:r>
            <a:endParaRPr lang="en-US" sz="1400" baseline="30000" dirty="0"/>
          </a:p>
        </p:txBody>
      </p:sp>
      <p:sp>
        <p:nvSpPr>
          <p:cNvPr id="13" name="Oval 12"/>
          <p:cNvSpPr/>
          <p:nvPr/>
        </p:nvSpPr>
        <p:spPr>
          <a:xfrm>
            <a:off x="251520" y="4293096"/>
            <a:ext cx="6732240" cy="1224136"/>
          </a:xfrm>
          <a:prstGeom prst="ellipse">
            <a:avLst/>
          </a:prstGeom>
          <a:noFill/>
          <a:ln w="38100" cmpd="sng">
            <a:solidFill>
              <a:srgbClr val="0000F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67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spcAft>
                <a:spcPts val="1200"/>
              </a:spcAft>
            </a:pPr>
            <a:r>
              <a:rPr lang="ru-RU" sz="2800" b="1" dirty="0" smtClean="0">
                <a:solidFill>
                  <a:schemeClr val="accent1"/>
                </a:solidFill>
              </a:rPr>
              <a:t>Раздел 10. </a:t>
            </a:r>
            <a:r>
              <a:rPr lang="ru-RU" sz="2800" b="1" dirty="0">
                <a:solidFill>
                  <a:schemeClr val="accent1"/>
                </a:solidFill>
              </a:rPr>
              <a:t>Историческое смещение </a:t>
            </a:r>
            <a:r>
              <a:rPr lang="ru-RU" sz="2800" b="1" dirty="0" err="1">
                <a:solidFill>
                  <a:schemeClr val="accent1"/>
                </a:solidFill>
              </a:rPr>
              <a:t>хронотопа</a:t>
            </a:r>
            <a:r>
              <a:rPr lang="ru-RU" sz="2800" b="1" dirty="0">
                <a:solidFill>
                  <a:schemeClr val="accent1"/>
                </a:solidFill>
              </a:rPr>
              <a:t> лидерства</a:t>
            </a:r>
          </a:p>
        </p:txBody>
      </p:sp>
    </p:spTree>
    <p:extLst>
      <p:ext uri="{BB962C8B-B14F-4D97-AF65-F5344CB8AC3E}">
        <p14:creationId xmlns:p14="http://schemas.microsoft.com/office/powerpoint/2010/main" val="28643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5652120" y="6237892"/>
            <a:ext cx="3384376" cy="2154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543600" y="4628134"/>
            <a:ext cx="3600400" cy="1536036"/>
            <a:chOff x="5543600" y="5085184"/>
            <a:chExt cx="3600400" cy="1536036"/>
          </a:xfrm>
        </p:grpSpPr>
        <p:pic>
          <p:nvPicPr>
            <p:cNvPr id="7" name="Picture 6" descr="НАФТА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4" t="5314" r="19720" b="37945"/>
            <a:stretch/>
          </p:blipFill>
          <p:spPr>
            <a:xfrm>
              <a:off x="5543600" y="5085184"/>
              <a:ext cx="3600400" cy="1536036"/>
            </a:xfrm>
            <a:prstGeom prst="rect">
              <a:avLst/>
            </a:prstGeom>
          </p:spPr>
        </p:pic>
        <p:sp>
          <p:nvSpPr>
            <p:cNvPr id="2" name="Полилиния 1"/>
            <p:cNvSpPr/>
            <p:nvPr/>
          </p:nvSpPr>
          <p:spPr>
            <a:xfrm>
              <a:off x="6262712" y="6101160"/>
              <a:ext cx="614338" cy="502840"/>
            </a:xfrm>
            <a:custGeom>
              <a:avLst/>
              <a:gdLst>
                <a:gd name="connsiteX0" fmla="*/ 112688 w 614338"/>
                <a:gd name="connsiteY0" fmla="*/ 26590 h 502840"/>
                <a:gd name="connsiteX1" fmla="*/ 112688 w 614338"/>
                <a:gd name="connsiteY1" fmla="*/ 26590 h 502840"/>
                <a:gd name="connsiteX2" fmla="*/ 176188 w 614338"/>
                <a:gd name="connsiteY2" fmla="*/ 45640 h 502840"/>
                <a:gd name="connsiteX3" fmla="*/ 207938 w 614338"/>
                <a:gd name="connsiteY3" fmla="*/ 64690 h 502840"/>
                <a:gd name="connsiteX4" fmla="*/ 290488 w 614338"/>
                <a:gd name="connsiteY4" fmla="*/ 90090 h 502840"/>
                <a:gd name="connsiteX5" fmla="*/ 315888 w 614338"/>
                <a:gd name="connsiteY5" fmla="*/ 96440 h 502840"/>
                <a:gd name="connsiteX6" fmla="*/ 366688 w 614338"/>
                <a:gd name="connsiteY6" fmla="*/ 102790 h 502840"/>
                <a:gd name="connsiteX7" fmla="*/ 404788 w 614338"/>
                <a:gd name="connsiteY7" fmla="*/ 134540 h 502840"/>
                <a:gd name="connsiteX8" fmla="*/ 417488 w 614338"/>
                <a:gd name="connsiteY8" fmla="*/ 153590 h 502840"/>
                <a:gd name="connsiteX9" fmla="*/ 449238 w 614338"/>
                <a:gd name="connsiteY9" fmla="*/ 159940 h 502840"/>
                <a:gd name="connsiteX10" fmla="*/ 468288 w 614338"/>
                <a:gd name="connsiteY10" fmla="*/ 172640 h 502840"/>
                <a:gd name="connsiteX11" fmla="*/ 480988 w 614338"/>
                <a:gd name="connsiteY11" fmla="*/ 191690 h 502840"/>
                <a:gd name="connsiteX12" fmla="*/ 500038 w 614338"/>
                <a:gd name="connsiteY12" fmla="*/ 198040 h 502840"/>
                <a:gd name="connsiteX13" fmla="*/ 519088 w 614338"/>
                <a:gd name="connsiteY13" fmla="*/ 217090 h 502840"/>
                <a:gd name="connsiteX14" fmla="*/ 538138 w 614338"/>
                <a:gd name="connsiteY14" fmla="*/ 223440 h 502840"/>
                <a:gd name="connsiteX15" fmla="*/ 557188 w 614338"/>
                <a:gd name="connsiteY15" fmla="*/ 236140 h 502840"/>
                <a:gd name="connsiteX16" fmla="*/ 614338 w 614338"/>
                <a:gd name="connsiteY16" fmla="*/ 267890 h 502840"/>
                <a:gd name="connsiteX17" fmla="*/ 607988 w 614338"/>
                <a:gd name="connsiteY17" fmla="*/ 413940 h 502840"/>
                <a:gd name="connsiteX18" fmla="*/ 601638 w 614338"/>
                <a:gd name="connsiteY18" fmla="*/ 432990 h 502840"/>
                <a:gd name="connsiteX19" fmla="*/ 563538 w 614338"/>
                <a:gd name="connsiteY19" fmla="*/ 464740 h 502840"/>
                <a:gd name="connsiteX20" fmla="*/ 557188 w 614338"/>
                <a:gd name="connsiteY20" fmla="*/ 483790 h 502840"/>
                <a:gd name="connsiteX21" fmla="*/ 531788 w 614338"/>
                <a:gd name="connsiteY21" fmla="*/ 496490 h 502840"/>
                <a:gd name="connsiteX22" fmla="*/ 334938 w 614338"/>
                <a:gd name="connsiteY22" fmla="*/ 502840 h 502840"/>
                <a:gd name="connsiteX23" fmla="*/ 144438 w 614338"/>
                <a:gd name="connsiteY23" fmla="*/ 490140 h 502840"/>
                <a:gd name="connsiteX24" fmla="*/ 119038 w 614338"/>
                <a:gd name="connsiteY24" fmla="*/ 464740 h 502840"/>
                <a:gd name="connsiteX25" fmla="*/ 106338 w 614338"/>
                <a:gd name="connsiteY25" fmla="*/ 413940 h 502840"/>
                <a:gd name="connsiteX26" fmla="*/ 68238 w 614338"/>
                <a:gd name="connsiteY26" fmla="*/ 382190 h 502840"/>
                <a:gd name="connsiteX27" fmla="*/ 36488 w 614338"/>
                <a:gd name="connsiteY27" fmla="*/ 337740 h 502840"/>
                <a:gd name="connsiteX28" fmla="*/ 17438 w 614338"/>
                <a:gd name="connsiteY28" fmla="*/ 318690 h 502840"/>
                <a:gd name="connsiteX29" fmla="*/ 11088 w 614338"/>
                <a:gd name="connsiteY29" fmla="*/ 77390 h 502840"/>
                <a:gd name="connsiteX30" fmla="*/ 17438 w 614338"/>
                <a:gd name="connsiteY30" fmla="*/ 45640 h 502840"/>
                <a:gd name="connsiteX31" fmla="*/ 23788 w 614338"/>
                <a:gd name="connsiteY31" fmla="*/ 26590 h 502840"/>
                <a:gd name="connsiteX32" fmla="*/ 61888 w 614338"/>
                <a:gd name="connsiteY32" fmla="*/ 1190 h 502840"/>
                <a:gd name="connsiteX33" fmla="*/ 112688 w 614338"/>
                <a:gd name="connsiteY33" fmla="*/ 26590 h 50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14338" h="502840">
                  <a:moveTo>
                    <a:pt x="112688" y="26590"/>
                  </a:moveTo>
                  <a:lnTo>
                    <a:pt x="112688" y="26590"/>
                  </a:lnTo>
                  <a:cubicBezTo>
                    <a:pt x="133855" y="32940"/>
                    <a:pt x="155670" y="37433"/>
                    <a:pt x="176188" y="45640"/>
                  </a:cubicBezTo>
                  <a:cubicBezTo>
                    <a:pt x="187647" y="50224"/>
                    <a:pt x="196435" y="60217"/>
                    <a:pt x="207938" y="64690"/>
                  </a:cubicBezTo>
                  <a:cubicBezTo>
                    <a:pt x="234770" y="75125"/>
                    <a:pt x="262558" y="83107"/>
                    <a:pt x="290488" y="90090"/>
                  </a:cubicBezTo>
                  <a:cubicBezTo>
                    <a:pt x="298955" y="92207"/>
                    <a:pt x="307280" y="95005"/>
                    <a:pt x="315888" y="96440"/>
                  </a:cubicBezTo>
                  <a:cubicBezTo>
                    <a:pt x="332721" y="99245"/>
                    <a:pt x="349755" y="100673"/>
                    <a:pt x="366688" y="102790"/>
                  </a:cubicBezTo>
                  <a:cubicBezTo>
                    <a:pt x="385419" y="115277"/>
                    <a:pt x="389509" y="116205"/>
                    <a:pt x="404788" y="134540"/>
                  </a:cubicBezTo>
                  <a:cubicBezTo>
                    <a:pt x="409674" y="140403"/>
                    <a:pt x="410862" y="149804"/>
                    <a:pt x="417488" y="153590"/>
                  </a:cubicBezTo>
                  <a:cubicBezTo>
                    <a:pt x="426859" y="158945"/>
                    <a:pt x="438655" y="157823"/>
                    <a:pt x="449238" y="159940"/>
                  </a:cubicBezTo>
                  <a:cubicBezTo>
                    <a:pt x="455588" y="164173"/>
                    <a:pt x="462892" y="167244"/>
                    <a:pt x="468288" y="172640"/>
                  </a:cubicBezTo>
                  <a:cubicBezTo>
                    <a:pt x="473684" y="178036"/>
                    <a:pt x="475029" y="186922"/>
                    <a:pt x="480988" y="191690"/>
                  </a:cubicBezTo>
                  <a:cubicBezTo>
                    <a:pt x="486215" y="195871"/>
                    <a:pt x="493688" y="195923"/>
                    <a:pt x="500038" y="198040"/>
                  </a:cubicBezTo>
                  <a:cubicBezTo>
                    <a:pt x="506388" y="204390"/>
                    <a:pt x="511616" y="212109"/>
                    <a:pt x="519088" y="217090"/>
                  </a:cubicBezTo>
                  <a:cubicBezTo>
                    <a:pt x="524657" y="220803"/>
                    <a:pt x="532151" y="220447"/>
                    <a:pt x="538138" y="223440"/>
                  </a:cubicBezTo>
                  <a:cubicBezTo>
                    <a:pt x="544964" y="226853"/>
                    <a:pt x="550362" y="232727"/>
                    <a:pt x="557188" y="236140"/>
                  </a:cubicBezTo>
                  <a:cubicBezTo>
                    <a:pt x="615395" y="265243"/>
                    <a:pt x="564378" y="230420"/>
                    <a:pt x="614338" y="267890"/>
                  </a:cubicBezTo>
                  <a:cubicBezTo>
                    <a:pt x="612221" y="316573"/>
                    <a:pt x="611725" y="365354"/>
                    <a:pt x="607988" y="413940"/>
                  </a:cubicBezTo>
                  <a:cubicBezTo>
                    <a:pt x="607475" y="420614"/>
                    <a:pt x="605351" y="427421"/>
                    <a:pt x="601638" y="432990"/>
                  </a:cubicBezTo>
                  <a:cubicBezTo>
                    <a:pt x="591859" y="447658"/>
                    <a:pt x="577595" y="455369"/>
                    <a:pt x="563538" y="464740"/>
                  </a:cubicBezTo>
                  <a:cubicBezTo>
                    <a:pt x="561421" y="471090"/>
                    <a:pt x="561921" y="479057"/>
                    <a:pt x="557188" y="483790"/>
                  </a:cubicBezTo>
                  <a:cubicBezTo>
                    <a:pt x="550495" y="490483"/>
                    <a:pt x="541219" y="495682"/>
                    <a:pt x="531788" y="496490"/>
                  </a:cubicBezTo>
                  <a:cubicBezTo>
                    <a:pt x="466377" y="502097"/>
                    <a:pt x="400555" y="500723"/>
                    <a:pt x="334938" y="502840"/>
                  </a:cubicBezTo>
                  <a:cubicBezTo>
                    <a:pt x="271438" y="498607"/>
                    <a:pt x="207111" y="501200"/>
                    <a:pt x="144438" y="490140"/>
                  </a:cubicBezTo>
                  <a:cubicBezTo>
                    <a:pt x="132647" y="488059"/>
                    <a:pt x="124853" y="475207"/>
                    <a:pt x="119038" y="464740"/>
                  </a:cubicBezTo>
                  <a:cubicBezTo>
                    <a:pt x="108352" y="445505"/>
                    <a:pt x="117976" y="431397"/>
                    <a:pt x="106338" y="413940"/>
                  </a:cubicBezTo>
                  <a:cubicBezTo>
                    <a:pt x="96559" y="399272"/>
                    <a:pt x="82295" y="391561"/>
                    <a:pt x="68238" y="382190"/>
                  </a:cubicBezTo>
                  <a:cubicBezTo>
                    <a:pt x="58187" y="367113"/>
                    <a:pt x="48303" y="351524"/>
                    <a:pt x="36488" y="337740"/>
                  </a:cubicBezTo>
                  <a:cubicBezTo>
                    <a:pt x="30644" y="330922"/>
                    <a:pt x="23788" y="325040"/>
                    <a:pt x="17438" y="318690"/>
                  </a:cubicBezTo>
                  <a:cubicBezTo>
                    <a:pt x="-9564" y="210680"/>
                    <a:pt x="127" y="269215"/>
                    <a:pt x="11088" y="77390"/>
                  </a:cubicBezTo>
                  <a:cubicBezTo>
                    <a:pt x="11704" y="66615"/>
                    <a:pt x="14820" y="56111"/>
                    <a:pt x="17438" y="45640"/>
                  </a:cubicBezTo>
                  <a:cubicBezTo>
                    <a:pt x="19061" y="39146"/>
                    <a:pt x="19055" y="31323"/>
                    <a:pt x="23788" y="26590"/>
                  </a:cubicBezTo>
                  <a:cubicBezTo>
                    <a:pt x="34581" y="15797"/>
                    <a:pt x="47408" y="6017"/>
                    <a:pt x="61888" y="1190"/>
                  </a:cubicBezTo>
                  <a:cubicBezTo>
                    <a:pt x="83778" y="-6107"/>
                    <a:pt x="104221" y="22357"/>
                    <a:pt x="112688" y="26590"/>
                  </a:cubicBezTo>
                  <a:close/>
                </a:path>
              </a:pathLst>
            </a:custGeom>
            <a:solidFill>
              <a:srgbClr val="CCFF66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400" dirty="0"/>
            </a:p>
          </p:txBody>
        </p:sp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054063"/>
              </p:ext>
            </p:extLst>
          </p:nvPr>
        </p:nvGraphicFramePr>
        <p:xfrm>
          <a:off x="107504" y="788702"/>
          <a:ext cx="5660970" cy="44443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285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48745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Страна-лидер</a:t>
                      </a:r>
                      <a:endParaRPr lang="ru-RU" sz="1400" dirty="0"/>
                    </a:p>
                  </a:txBody>
                  <a:tcPr marL="36000" marR="36000" marT="36000" marB="3600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Площадь, тыс. км</a:t>
                      </a:r>
                      <a:r>
                        <a:rPr lang="ru-RU" sz="1400" baseline="30000" dirty="0" smtClean="0"/>
                        <a:t>2</a:t>
                      </a:r>
                      <a:endParaRPr lang="ru-RU" sz="1400" baseline="0" dirty="0" smtClean="0">
                        <a:sym typeface="Wingdings" pitchFamily="2" charset="2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marL="285750" indent="-285750">
                        <a:buClr>
                          <a:schemeClr val="bg1"/>
                        </a:buClr>
                        <a:buFont typeface="Wingdings" pitchFamily="2" charset="2"/>
                        <a:buChar char="Ø"/>
                      </a:pPr>
                      <a:endParaRPr lang="ru-RU" sz="1400" b="0" dirty="0"/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pPr marL="285750" indent="-285750">
                        <a:buClr>
                          <a:schemeClr val="bg1"/>
                        </a:buClr>
                        <a:buFont typeface="Wingdings" pitchFamily="2" charset="2"/>
                        <a:buChar char="Ø"/>
                      </a:pPr>
                      <a:endParaRPr lang="ru-RU" sz="1400" b="0" dirty="0"/>
                    </a:p>
                  </a:txBody>
                  <a:tcPr marL="36000" marR="36000" marT="36000" marB="36000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Численность</a:t>
                      </a:r>
                      <a:r>
                        <a:rPr lang="ru-RU" sz="1400" baseline="0" dirty="0" smtClean="0"/>
                        <a:t> населения, </a:t>
                      </a:r>
                      <a:r>
                        <a:rPr kumimoji="0" lang="ru-RU" sz="1400" kern="1200" dirty="0" smtClean="0"/>
                        <a:t>млн. чел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white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/>
                </a:tc>
                <a:tc h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white"/>
                        </a:buClr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7556"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Метро-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полия</a:t>
                      </a:r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Колония /эк.  ассоциация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Всего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Метро-</a:t>
                      </a:r>
                      <a:r>
                        <a:rPr lang="ru-RU" sz="1200" dirty="0" err="1" smtClean="0">
                          <a:solidFill>
                            <a:schemeClr val="bg1"/>
                          </a:solidFill>
                        </a:rPr>
                        <a:t>полия</a:t>
                      </a:r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Колония / эк.  ассоциация</a:t>
                      </a:r>
                      <a:endParaRPr lang="ru-RU" sz="12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Всего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24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</a:rPr>
                        <a:t>Нидерланды</a:t>
                      </a:r>
                    </a:p>
                    <a:p>
                      <a:r>
                        <a:rPr lang="ru-RU" sz="1200" dirty="0" smtClean="0"/>
                        <a:t>«0-я» промышленная революция</a:t>
                      </a:r>
                    </a:p>
                    <a:p>
                      <a:r>
                        <a:rPr lang="ru-RU" sz="1200" dirty="0" smtClean="0"/>
                        <a:t>XVII в.</a:t>
                      </a:r>
                    </a:p>
                    <a:p>
                      <a:endParaRPr lang="ru-RU" sz="12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36</a:t>
                      </a:r>
                    </a:p>
                    <a:p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н.д</a:t>
                      </a:r>
                      <a:r>
                        <a:rPr lang="ru-RU" sz="1400" dirty="0" smtClean="0"/>
                        <a:t>.</a:t>
                      </a:r>
                    </a:p>
                    <a:p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36+</a:t>
                      </a:r>
                      <a:endParaRPr lang="ru-RU" sz="1400" b="1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r>
                        <a:rPr lang="ru-RU" sz="1400" dirty="0" smtClean="0"/>
                        <a:t>,9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н.д</a:t>
                      </a:r>
                      <a:r>
                        <a:rPr lang="ru-RU" sz="1400" dirty="0" smtClean="0"/>
                        <a:t>.</a:t>
                      </a:r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1,9+</a:t>
                      </a:r>
                      <a:endParaRPr lang="ru-RU" sz="1400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424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</a:rPr>
                        <a:t>Англия</a:t>
                      </a:r>
                    </a:p>
                    <a:p>
                      <a:r>
                        <a:rPr lang="ru-RU" sz="1200" dirty="0" smtClean="0"/>
                        <a:t>1-я промышленная революция</a:t>
                      </a:r>
                    </a:p>
                    <a:p>
                      <a:r>
                        <a:rPr lang="ru-RU" sz="1200" dirty="0" smtClean="0"/>
                        <a:t>XVIII – 1-я пол. XIX в.</a:t>
                      </a:r>
                    </a:p>
                    <a:p>
                      <a:endParaRPr lang="ru-RU" sz="1200" dirty="0" smtClean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243</a:t>
                      </a:r>
                    </a:p>
                    <a:p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400" dirty="0" smtClean="0"/>
                        <a:t>22 500</a:t>
                      </a:r>
                      <a:r>
                        <a:rPr lang="ru-RU" sz="1400" dirty="0" smtClean="0"/>
                        <a:t> 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22743</a:t>
                      </a:r>
                    </a:p>
                    <a:p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1400" dirty="0" smtClean="0"/>
                        <a:t>10,5</a:t>
                      </a:r>
                      <a:endParaRPr lang="ru-RU" sz="1400" b="1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250</a:t>
                      </a:r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260,5</a:t>
                      </a:r>
                      <a:endParaRPr lang="ru-RU" sz="1400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357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</a:rPr>
                        <a:t>США</a:t>
                      </a:r>
                    </a:p>
                    <a:p>
                      <a:r>
                        <a:rPr lang="ru-RU" sz="1200" dirty="0" smtClean="0"/>
                        <a:t>2-я промышленная революция</a:t>
                      </a:r>
                    </a:p>
                    <a:p>
                      <a:r>
                        <a:rPr lang="ru-RU" sz="1200" dirty="0" smtClean="0"/>
                        <a:t>2-я пол. XIX – XX в.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9</a:t>
                      </a:r>
                      <a:r>
                        <a:rPr lang="en-US" sz="1400" dirty="0" smtClean="0"/>
                        <a:t> </a:t>
                      </a:r>
                      <a:r>
                        <a:rPr lang="ru-RU" sz="1400" dirty="0" smtClean="0"/>
                        <a:t>363</a:t>
                      </a:r>
                    </a:p>
                    <a:p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15 346 </a:t>
                      </a:r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24 709</a:t>
                      </a:r>
                    </a:p>
                    <a:p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205</a:t>
                      </a:r>
                    </a:p>
                    <a:p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156</a:t>
                      </a:r>
                      <a:endParaRPr lang="ru-RU" sz="140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622</a:t>
                      </a:r>
                    </a:p>
                    <a:p>
                      <a:endParaRPr lang="ru-RU" sz="1400" dirty="0"/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607627" cy="1143000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/>
              <a:t>Организованности прошлого этапа препятствуют новым процессам и смещают </a:t>
            </a:r>
            <a:r>
              <a:rPr lang="ru-RU" sz="2400" dirty="0" err="1" smtClean="0"/>
              <a:t>хронотоп</a:t>
            </a:r>
            <a:r>
              <a:rPr lang="ru-RU" sz="2400" dirty="0" smtClean="0"/>
              <a:t> лидерства</a:t>
            </a: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5"/>
          <a:stretch/>
        </p:blipFill>
        <p:spPr bwMode="auto">
          <a:xfrm>
            <a:off x="5778392" y="931117"/>
            <a:ext cx="3286434" cy="148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6000072" y="731454"/>
            <a:ext cx="2939010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>
            <a:spAutoFit/>
          </a:bodyPr>
          <a:lstStyle/>
          <a:p>
            <a:r>
              <a:rPr lang="ru-RU" sz="1400" b="1" dirty="0" smtClean="0"/>
              <a:t>Нидерланды и колонии, 1648 г.</a:t>
            </a:r>
            <a:endParaRPr lang="ru-RU" sz="1400" b="1" dirty="0"/>
          </a:p>
        </p:txBody>
      </p:sp>
      <p:pic>
        <p:nvPicPr>
          <p:cNvPr id="205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7143" r="17980" b="3346"/>
          <a:stretch/>
        </p:blipFill>
        <p:spPr bwMode="auto">
          <a:xfrm>
            <a:off x="5845585" y="2946807"/>
            <a:ext cx="3152048" cy="146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5682860" y="2672953"/>
            <a:ext cx="2429255" cy="215444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ru-RU" sz="1400" b="1" dirty="0" smtClean="0"/>
              <a:t>Англия и колонии, 1898 г.</a:t>
            </a:r>
            <a:endParaRPr lang="ru-RU" sz="1400" b="1" dirty="0"/>
          </a:p>
        </p:txBody>
      </p:sp>
      <p:pic>
        <p:nvPicPr>
          <p:cNvPr id="206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98" y="2708506"/>
            <a:ext cx="872766" cy="14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5508104" y="1316524"/>
            <a:ext cx="1296144" cy="1152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652120" y="3138501"/>
            <a:ext cx="1368152" cy="2662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5342759" y="5016240"/>
            <a:ext cx="756084" cy="1783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3"/>
          <p:cNvSpPr/>
          <p:nvPr/>
        </p:nvSpPr>
        <p:spPr>
          <a:xfrm>
            <a:off x="3707904" y="2767717"/>
            <a:ext cx="752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(1700 г.)</a:t>
            </a:r>
            <a:endParaRPr lang="ru-RU" sz="1200" dirty="0"/>
          </a:p>
        </p:txBody>
      </p:sp>
      <p:sp>
        <p:nvSpPr>
          <p:cNvPr id="19" name="Прямоугольник 14"/>
          <p:cNvSpPr/>
          <p:nvPr/>
        </p:nvSpPr>
        <p:spPr>
          <a:xfrm>
            <a:off x="1666544" y="2767717"/>
            <a:ext cx="7452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(</a:t>
            </a:r>
            <a:r>
              <a:rPr lang="en-US" sz="1200" dirty="0" smtClean="0"/>
              <a:t>XVII </a:t>
            </a:r>
            <a:r>
              <a:rPr lang="ru-RU" sz="1200" dirty="0" smtClean="0"/>
              <a:t>в.)</a:t>
            </a:r>
            <a:endParaRPr lang="ru-RU" sz="1200" dirty="0"/>
          </a:p>
        </p:txBody>
      </p:sp>
      <p:sp>
        <p:nvSpPr>
          <p:cNvPr id="6" name="Rectangle 5"/>
          <p:cNvSpPr/>
          <p:nvPr/>
        </p:nvSpPr>
        <p:spPr>
          <a:xfrm>
            <a:off x="2336730" y="3631813"/>
            <a:ext cx="795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 (1</a:t>
            </a:r>
            <a:r>
              <a:rPr lang="en-US" sz="1200" dirty="0"/>
              <a:t>875</a:t>
            </a:r>
            <a:r>
              <a:rPr lang="ru-RU" sz="1200" dirty="0"/>
              <a:t> г.)</a:t>
            </a:r>
            <a:endParaRPr lang="en-US" sz="1200" dirty="0"/>
          </a:p>
        </p:txBody>
      </p:sp>
      <p:sp>
        <p:nvSpPr>
          <p:cNvPr id="21" name="Прямоугольник 44"/>
          <p:cNvSpPr/>
          <p:nvPr/>
        </p:nvSpPr>
        <p:spPr>
          <a:xfrm>
            <a:off x="1763688" y="4979926"/>
            <a:ext cx="1550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(настоящее время)</a:t>
            </a:r>
          </a:p>
        </p:txBody>
      </p:sp>
      <p:sp>
        <p:nvSpPr>
          <p:cNvPr id="22" name="Прямоугольник 24"/>
          <p:cNvSpPr/>
          <p:nvPr/>
        </p:nvSpPr>
        <p:spPr>
          <a:xfrm>
            <a:off x="3707904" y="3620780"/>
            <a:ext cx="752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(1800 г.)</a:t>
            </a:r>
            <a:endParaRPr lang="ru-RU" sz="1200" dirty="0"/>
          </a:p>
        </p:txBody>
      </p:sp>
      <p:sp>
        <p:nvSpPr>
          <p:cNvPr id="23" name="Прямоугольник 20"/>
          <p:cNvSpPr/>
          <p:nvPr/>
        </p:nvSpPr>
        <p:spPr>
          <a:xfrm>
            <a:off x="1691680" y="3620780"/>
            <a:ext cx="7879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(</a:t>
            </a:r>
            <a:r>
              <a:rPr lang="en-US" sz="1200" dirty="0" smtClean="0"/>
              <a:t>XVIII </a:t>
            </a:r>
            <a:r>
              <a:rPr lang="ru-RU" sz="1200" dirty="0" smtClean="0"/>
              <a:t>в.)</a:t>
            </a:r>
            <a:endParaRPr lang="ru-RU" sz="1200" dirty="0"/>
          </a:p>
        </p:txBody>
      </p:sp>
      <p:sp>
        <p:nvSpPr>
          <p:cNvPr id="24" name="Rectangle 23"/>
          <p:cNvSpPr/>
          <p:nvPr/>
        </p:nvSpPr>
        <p:spPr>
          <a:xfrm>
            <a:off x="4283968" y="3620780"/>
            <a:ext cx="795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 (1</a:t>
            </a:r>
            <a:r>
              <a:rPr lang="en-US" sz="1200" dirty="0"/>
              <a:t>875</a:t>
            </a:r>
            <a:r>
              <a:rPr lang="ru-RU" sz="1200" dirty="0"/>
              <a:t> г.)</a:t>
            </a:r>
            <a:endParaRPr lang="en-US" sz="12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157403" y="4152901"/>
            <a:ext cx="3775969" cy="8002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300" b="1" dirty="0" smtClean="0"/>
              <a:t>С 1992</a:t>
            </a:r>
          </a:p>
          <a:p>
            <a:pPr algn="r"/>
            <a:r>
              <a:rPr lang="en-US" sz="1300" b="1" dirty="0" smtClean="0"/>
              <a:t>NAFTA</a:t>
            </a:r>
            <a:r>
              <a:rPr lang="ru-RU" sz="1300" b="1" dirty="0" smtClean="0"/>
              <a:t> </a:t>
            </a:r>
            <a:r>
              <a:rPr lang="ru-RU" sz="1300" b="1" dirty="0"/>
              <a:t>включает </a:t>
            </a:r>
            <a:r>
              <a:rPr lang="ru-RU" sz="1300" b="1" dirty="0" smtClean="0"/>
              <a:t>США, Канаду, Мексику; активный товарооборот с Лат. Америкой,   Германией, Китаем</a:t>
            </a:r>
            <a:endParaRPr lang="ru-RU" sz="13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5564238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NAFTA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796136" y="5780262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Другие крупнейшие торговые партнеры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547664" y="4751545"/>
            <a:ext cx="154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/>
              <a:t>МЕРКОСУР</a:t>
            </a:r>
            <a:r>
              <a:rPr lang="ru-RU" sz="1200" dirty="0" smtClean="0"/>
              <a:t> </a:t>
            </a:r>
            <a:r>
              <a:rPr lang="ru-RU" sz="1400" dirty="0" smtClean="0"/>
              <a:t>11 877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54393" y="47289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252</a:t>
            </a:r>
            <a:endParaRPr lang="ru-RU" sz="1400" dirty="0"/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470" y="6357958"/>
            <a:ext cx="409564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924" y="5301207"/>
            <a:ext cx="5628981" cy="93668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Инфраструктуры и социальная структура, сложившиеся на прошлом этапе, препятствует процессам следующего этапа промышленной революции. Это всегда приводило к смене </a:t>
            </a:r>
            <a:r>
              <a:rPr lang="ru-RU" sz="1400" dirty="0" err="1" smtClean="0"/>
              <a:t>хронотопа</a:t>
            </a:r>
            <a:r>
              <a:rPr lang="ru-RU" sz="1400" dirty="0" smtClean="0"/>
              <a:t> лидерства.</a:t>
            </a:r>
          </a:p>
        </p:txBody>
      </p:sp>
    </p:spTree>
    <p:extLst>
      <p:ext uri="{BB962C8B-B14F-4D97-AF65-F5344CB8AC3E}">
        <p14:creationId xmlns:p14="http://schemas.microsoft.com/office/powerpoint/2010/main" val="7005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2526" y="3618010"/>
            <a:ext cx="4769975" cy="307777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r>
              <a:rPr lang="ru-RU" sz="1400" b="1" dirty="0" smtClean="0"/>
              <a:t>Схема системных </a:t>
            </a:r>
            <a:r>
              <a:rPr lang="ru-RU" sz="1400" b="1" dirty="0"/>
              <a:t>циклов накопления </a:t>
            </a:r>
            <a:r>
              <a:rPr lang="ru-RU" sz="1400" b="1" dirty="0" smtClean="0"/>
              <a:t>Арриги</a:t>
            </a:r>
            <a:r>
              <a:rPr lang="ru-RU" sz="1400" b="1" baseline="30000" dirty="0" smtClean="0"/>
              <a:t>3</a:t>
            </a:r>
            <a:r>
              <a:rPr lang="ru-RU" sz="1400" b="1" dirty="0" smtClean="0"/>
              <a:t>  </a:t>
            </a:r>
            <a:endParaRPr lang="ru-RU" sz="1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l="3305" t="4112" r="1983"/>
          <a:stretch/>
        </p:blipFill>
        <p:spPr>
          <a:xfrm>
            <a:off x="51171" y="3872739"/>
            <a:ext cx="6162034" cy="25875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43956" cy="1143000"/>
          </a:xfrm>
        </p:spPr>
        <p:txBody>
          <a:bodyPr>
            <a:noAutofit/>
          </a:bodyPr>
          <a:lstStyle/>
          <a:p>
            <a:r>
              <a:rPr lang="ru-RU" sz="2300" dirty="0" smtClean="0"/>
              <a:t>В момент </a:t>
            </a:r>
            <a:r>
              <a:rPr lang="ru-RU" sz="2300" dirty="0"/>
              <a:t>смены </a:t>
            </a:r>
            <a:r>
              <a:rPr lang="ru-RU" sz="2300" dirty="0" smtClean="0"/>
              <a:t>платформы технологий и территории-лидера капиталисты бывшей территории-лидера начинают инвестировать </a:t>
            </a:r>
            <a:r>
              <a:rPr lang="ru-RU" sz="2300" dirty="0"/>
              <a:t>в нового </a:t>
            </a:r>
            <a:r>
              <a:rPr lang="ru-RU" sz="2300" dirty="0" smtClean="0"/>
              <a:t>лидера</a:t>
            </a:r>
            <a:endParaRPr lang="ru-RU" sz="23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1206130"/>
            <a:ext cx="5184576" cy="1384995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dirty="0" smtClean="0"/>
              <a:t>К. Перес пишет, что часто </a:t>
            </a:r>
            <a:r>
              <a:rPr lang="ru-RU" sz="1400" dirty="0"/>
              <a:t>опережающие вложения в жесткие инфраструктуры происходят в странах догоняющей индустриализации за деньги страны </a:t>
            </a:r>
            <a:r>
              <a:rPr lang="ru-RU" sz="1400" dirty="0" smtClean="0"/>
              <a:t>лидера </a:t>
            </a:r>
            <a:r>
              <a:rPr lang="en-US" sz="1400" dirty="0" smtClean="0"/>
              <a:t>&lt;</a:t>
            </a:r>
            <a:r>
              <a:rPr lang="ru-RU" sz="1400" dirty="0" smtClean="0"/>
              <a:t>предыдущего этапа</a:t>
            </a:r>
            <a:r>
              <a:rPr lang="en-US" sz="1400" dirty="0" smtClean="0"/>
              <a:t>&gt; </a:t>
            </a:r>
            <a:r>
              <a:rPr lang="ru-RU" sz="1400" dirty="0" smtClean="0"/>
              <a:t>для </a:t>
            </a:r>
            <a:r>
              <a:rPr lang="ru-RU" sz="1400" dirty="0"/>
              <a:t>поддержания прибыльности новых отраслей, которые уже пошли стадию взрывного роста и нуждаются в дополнительной поддержке своей рыночной </a:t>
            </a:r>
            <a:r>
              <a:rPr lang="ru-RU" sz="1400" dirty="0" smtClean="0"/>
              <a:t>экспансии</a:t>
            </a:r>
            <a:r>
              <a:rPr lang="ru-RU" sz="1400" baseline="30000" dirty="0" smtClean="0"/>
              <a:t>1</a:t>
            </a:r>
            <a:r>
              <a:rPr lang="ru-RU" sz="1400" dirty="0" smtClean="0"/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8010" y="6403824"/>
            <a:ext cx="6278764" cy="4616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800" baseline="30000" dirty="0" smtClean="0"/>
              <a:t>1</a:t>
            </a:r>
            <a:r>
              <a:rPr lang="en-US" sz="800" baseline="30000" dirty="0" smtClean="0"/>
              <a:t> </a:t>
            </a:r>
            <a:r>
              <a:rPr lang="ru-RU" sz="800" dirty="0" smtClean="0"/>
              <a:t>К. </a:t>
            </a:r>
            <a:r>
              <a:rPr lang="ru-RU" sz="800" dirty="0"/>
              <a:t>Перес. Технологические революции и финансовый </a:t>
            </a:r>
            <a:r>
              <a:rPr lang="ru-RU" sz="800" dirty="0" smtClean="0"/>
              <a:t>капитал, 2011 г.</a:t>
            </a:r>
          </a:p>
          <a:p>
            <a:r>
              <a:rPr lang="ru-RU" sz="800" baseline="30000" dirty="0" smtClean="0"/>
              <a:t>2</a:t>
            </a:r>
            <a:r>
              <a:rPr lang="en-US" sz="800" baseline="30000" dirty="0" smtClean="0"/>
              <a:t> </a:t>
            </a:r>
            <a:r>
              <a:rPr lang="ru-RU" sz="800" dirty="0"/>
              <a:t>Джованни Арриги «Долгий двадцатый век. Деньги, власть и истоки нашего времени», 1994г</a:t>
            </a:r>
          </a:p>
          <a:p>
            <a:r>
              <a:rPr lang="ru-RU" sz="800" baseline="30000" dirty="0" smtClean="0"/>
              <a:t>3</a:t>
            </a:r>
            <a:r>
              <a:rPr lang="en-US" sz="800" baseline="30000" dirty="0" smtClean="0"/>
              <a:t> </a:t>
            </a:r>
            <a:r>
              <a:rPr lang="ru-RU" sz="800" dirty="0"/>
              <a:t>Рис. А. Ю. Протасов. Системные циклы накопления Дж. Арриги и длинные волны инфляции. Вестник С.-Пб. унив., 2013 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5" y="1206130"/>
            <a:ext cx="3240360" cy="1384995"/>
          </a:xfrm>
          <a:prstGeom prst="rect">
            <a:avLst/>
          </a:prstGeom>
        </p:spPr>
        <p:txBody>
          <a:bodyPr wrap="square" rIns="0" anchor="t">
            <a:spAutoFit/>
          </a:bodyPr>
          <a:lstStyle/>
          <a:p>
            <a:r>
              <a:rPr lang="ru-RU" sz="1400" dirty="0"/>
              <a:t>При смене цикла капиталисты страны - </a:t>
            </a:r>
            <a:r>
              <a:rPr lang="ru-RU" sz="1400" dirty="0" smtClean="0"/>
              <a:t>лидера </a:t>
            </a:r>
            <a:r>
              <a:rPr lang="ru-RU" sz="1400" dirty="0"/>
              <a:t>прошлого </a:t>
            </a:r>
            <a:r>
              <a:rPr lang="ru-RU" sz="1400" dirty="0" smtClean="0"/>
              <a:t>этапа промышленной революции инвестируют в </a:t>
            </a:r>
            <a:r>
              <a:rPr lang="ru-RU" sz="1400" dirty="0"/>
              <a:t>создание технологий и инфраструктур на территории нового лидера.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2700875"/>
            <a:ext cx="8928992" cy="954107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dirty="0" smtClean="0"/>
              <a:t>Дж. Арриги: "</a:t>
            </a:r>
            <a:r>
              <a:rPr lang="ru-RU" sz="1400" dirty="0"/>
              <a:t>Модель </a:t>
            </a:r>
            <a:r>
              <a:rPr lang="en-US" sz="1400" dirty="0"/>
              <a:t>&lt;</a:t>
            </a:r>
            <a:r>
              <a:rPr lang="ru-RU" sz="1400" dirty="0" err="1"/>
              <a:t>Менша</a:t>
            </a:r>
            <a:r>
              <a:rPr lang="en-US" sz="1400" dirty="0"/>
              <a:t>&gt;</a:t>
            </a:r>
            <a:r>
              <a:rPr lang="ru-RU" sz="1400" dirty="0"/>
              <a:t> </a:t>
            </a:r>
            <a:r>
              <a:rPr lang="ru-RU" sz="1400" dirty="0" smtClean="0"/>
              <a:t>описывает </a:t>
            </a:r>
            <a:r>
              <a:rPr lang="ru-RU" sz="1400" dirty="0"/>
              <a:t>фазы устойчивого роста в </a:t>
            </a:r>
            <a:r>
              <a:rPr lang="ru-RU" sz="1400" dirty="0" smtClean="0"/>
              <a:t>определен-ном </a:t>
            </a:r>
            <a:r>
              <a:rPr lang="ru-RU" sz="1400" dirty="0"/>
              <a:t>направлении, </a:t>
            </a:r>
            <a:r>
              <a:rPr lang="ru-RU" sz="1400" dirty="0" err="1" smtClean="0"/>
              <a:t>чере</a:t>
            </a:r>
            <a:r>
              <a:rPr lang="ru-RU" sz="1400" dirty="0" smtClean="0"/>
              <a:t>-дующиеся </a:t>
            </a:r>
            <a:r>
              <a:rPr lang="ru-RU" sz="1400" dirty="0"/>
              <a:t>с фазами кризиса, </a:t>
            </a:r>
            <a:r>
              <a:rPr lang="ru-RU" sz="1400" dirty="0" smtClean="0"/>
              <a:t>реструктуризации </a:t>
            </a:r>
            <a:r>
              <a:rPr lang="ru-RU" sz="1400" dirty="0"/>
              <a:t>и турбулентности, которые в конечном счете воссоздают условиях для устойчивого роста... Так фазы материальной экспансии будут соответствовать фазам непрерывных изменений, в течении которых </a:t>
            </a:r>
            <a:r>
              <a:rPr lang="ru-RU" sz="1400" dirty="0" smtClean="0"/>
              <a:t>капиталистическая </a:t>
            </a:r>
            <a:r>
              <a:rPr lang="ru-RU" sz="1400" dirty="0"/>
              <a:t>экономика растет одном направлении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36704" y="3726168"/>
            <a:ext cx="2699792" cy="2677656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ru-RU" sz="1400" dirty="0" smtClean="0"/>
              <a:t>А </a:t>
            </a:r>
            <a:r>
              <a:rPr lang="ru-RU" sz="1400" dirty="0"/>
              <a:t>фазы финансовой экспансии будут соответствовать фазам прерывистого развития, в течении которых рост в определенном направлении достигнет или приблизиться к своему пределу и капиталистическая мировая экономика вследствие радикальной реструктуризации и реорганизации "переходит" в другое </a:t>
            </a:r>
            <a:r>
              <a:rPr lang="ru-RU" sz="1400" dirty="0" smtClean="0"/>
              <a:t>направление»</a:t>
            </a:r>
            <a:r>
              <a:rPr lang="ru-RU" sz="1400" baseline="30000" dirty="0" smtClean="0"/>
              <a:t>1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515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263" y="6335713"/>
            <a:ext cx="8659241" cy="457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graphicFrame>
        <p:nvGraphicFramePr>
          <p:cNvPr id="85" name="Chart 84"/>
          <p:cNvGraphicFramePr>
            <a:graphicFrameLocks/>
          </p:cNvGraphicFramePr>
          <p:nvPr>
            <p:extLst/>
          </p:nvPr>
        </p:nvGraphicFramePr>
        <p:xfrm>
          <a:off x="0" y="1564071"/>
          <a:ext cx="9144000" cy="5393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786812" cy="1143000"/>
          </a:xfrm>
        </p:spPr>
        <p:txBody>
          <a:bodyPr anchor="ctr">
            <a:noAutofit/>
          </a:bodyPr>
          <a:lstStyle/>
          <a:p>
            <a:r>
              <a:rPr lang="ru-RU" sz="2400" dirty="0" smtClean="0"/>
              <a:t>Территория, на которой совпадает складывание новой </a:t>
            </a:r>
            <a:r>
              <a:rPr lang="ru-RU" dirty="0"/>
              <a:t>платформы </a:t>
            </a:r>
            <a:r>
              <a:rPr lang="ru-RU" dirty="0" smtClean="0"/>
              <a:t>технологий </a:t>
            </a:r>
            <a:r>
              <a:rPr lang="ru-RU" dirty="0"/>
              <a:t>и </a:t>
            </a:r>
            <a:r>
              <a:rPr lang="ru-RU" sz="2400" dirty="0" smtClean="0"/>
              <a:t>инфраструктурного пакета, богатеет быстрее других</a:t>
            </a:r>
            <a:endParaRPr lang="ru-RU" sz="2400" b="1" dirty="0"/>
          </a:p>
        </p:txBody>
      </p:sp>
      <p:sp>
        <p:nvSpPr>
          <p:cNvPr id="20483" name="Номер слайда 1"/>
          <p:cNvSpPr txBox="1">
            <a:spLocks/>
          </p:cNvSpPr>
          <p:nvPr/>
        </p:nvSpPr>
        <p:spPr bwMode="auto">
          <a:xfrm>
            <a:off x="115888" y="6335713"/>
            <a:ext cx="4238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FE40D8E9-CD7E-4B32-95A0-3337A8FD72BF}" type="slidenum">
              <a:rPr lang="ru-RU" sz="1400">
                <a:solidFill>
                  <a:schemeClr val="tx2"/>
                </a:solidFill>
              </a:rPr>
              <a:pPr/>
              <a:t>45</a:t>
            </a:fld>
            <a:endParaRPr lang="ru-RU" sz="1400">
              <a:solidFill>
                <a:schemeClr val="tx2"/>
              </a:solidFill>
            </a:endParaRPr>
          </a:p>
        </p:txBody>
      </p:sp>
      <p:sp>
        <p:nvSpPr>
          <p:cNvPr id="20501" name="Прямоугольник 20"/>
          <p:cNvSpPr>
            <a:spLocks noChangeArrowheads="1"/>
          </p:cNvSpPr>
          <p:nvPr/>
        </p:nvSpPr>
        <p:spPr bwMode="auto">
          <a:xfrm>
            <a:off x="3111281" y="1225507"/>
            <a:ext cx="5997223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1400" b="1" dirty="0"/>
              <a:t>ВВП на душу населения</a:t>
            </a:r>
            <a:r>
              <a:rPr lang="ru-RU" sz="1400" dirty="0" smtClean="0"/>
              <a:t>,</a:t>
            </a:r>
          </a:p>
          <a:p>
            <a:pPr algn="r"/>
            <a:r>
              <a:rPr lang="ru-RU" sz="1400" dirty="0" smtClean="0"/>
              <a:t>в </a:t>
            </a:r>
            <a:r>
              <a:rPr lang="ru-RU" sz="1400" dirty="0" err="1" smtClean="0"/>
              <a:t>междунар</a:t>
            </a:r>
            <a:r>
              <a:rPr lang="ru-RU" sz="1400" dirty="0" smtClean="0"/>
              <a:t>. долларах </a:t>
            </a:r>
            <a:r>
              <a:rPr lang="ru-RU" sz="1400" dirty="0"/>
              <a:t>Гэри-</a:t>
            </a:r>
            <a:r>
              <a:rPr lang="ru-RU" sz="1400" dirty="0" err="1"/>
              <a:t>Хамиса</a:t>
            </a:r>
            <a:r>
              <a:rPr lang="ru-RU" sz="1400" dirty="0"/>
              <a:t> </a:t>
            </a:r>
            <a:r>
              <a:rPr lang="ru-RU" sz="1400" dirty="0" smtClean="0"/>
              <a:t>1990</a:t>
            </a:r>
            <a:r>
              <a:rPr lang="ru-RU" sz="1400" baseline="30000" dirty="0" smtClean="0"/>
              <a:t>1,2</a:t>
            </a:r>
            <a:endParaRPr lang="ru-RU" sz="1400" baseline="30000" dirty="0"/>
          </a:p>
        </p:txBody>
      </p:sp>
      <p:sp>
        <p:nvSpPr>
          <p:cNvPr id="74" name="Прямоугольник 49"/>
          <p:cNvSpPr>
            <a:spLocks noChangeArrowheads="1"/>
          </p:cNvSpPr>
          <p:nvPr/>
        </p:nvSpPr>
        <p:spPr bwMode="auto">
          <a:xfrm>
            <a:off x="1043608" y="1800106"/>
            <a:ext cx="515175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400" b="1" dirty="0"/>
              <a:t>Только когда </a:t>
            </a:r>
            <a:r>
              <a:rPr lang="ru-RU" sz="1400" b="1" dirty="0" err="1" smtClean="0"/>
              <a:t>хронотоп</a:t>
            </a:r>
            <a:r>
              <a:rPr lang="ru-RU" sz="1400" b="1" dirty="0" smtClean="0"/>
              <a:t> </a:t>
            </a:r>
            <a:r>
              <a:rPr lang="ru-RU" sz="1400" b="1" dirty="0"/>
              <a:t>лидерства совпадает со сменой </a:t>
            </a:r>
            <a:r>
              <a:rPr lang="ru-RU" sz="1400" b="1" dirty="0" smtClean="0"/>
              <a:t>технологической платформы и инфраструктурного пакета, </a:t>
            </a:r>
            <a:r>
              <a:rPr lang="ru-RU" sz="1400" b="1" dirty="0"/>
              <a:t>происходит </a:t>
            </a:r>
            <a:r>
              <a:rPr lang="ru-RU" sz="1400" b="1" dirty="0" smtClean="0"/>
              <a:t>промышленная революция</a:t>
            </a:r>
            <a:r>
              <a:rPr lang="ru-RU" sz="1400" dirty="0" smtClean="0"/>
              <a:t>.</a:t>
            </a:r>
            <a:endParaRPr lang="ru-RU" sz="1400" dirty="0"/>
          </a:p>
          <a:p>
            <a:pPr>
              <a:spcAft>
                <a:spcPts val="1800"/>
              </a:spcAft>
            </a:pPr>
            <a:r>
              <a:rPr lang="ru-RU" sz="1400" dirty="0" smtClean="0"/>
              <a:t>Итогом </a:t>
            </a:r>
            <a:r>
              <a:rPr lang="ru-RU" sz="1400" dirty="0"/>
              <a:t>построения новой </a:t>
            </a:r>
            <a:r>
              <a:rPr lang="ru-RU" sz="1400" dirty="0" smtClean="0"/>
              <a:t>технологической платформы и инфраструктурного пакета является </a:t>
            </a:r>
            <a:r>
              <a:rPr lang="ru-RU" sz="1400" dirty="0"/>
              <a:t>рывок в экономических </a:t>
            </a:r>
            <a:r>
              <a:rPr lang="ru-RU" sz="1400" dirty="0" smtClean="0"/>
              <a:t>показателях.</a:t>
            </a:r>
            <a:endParaRPr lang="ru-RU" sz="1400" dirty="0"/>
          </a:p>
          <a:p>
            <a:pPr>
              <a:spcAft>
                <a:spcPts val="1800"/>
              </a:spcAft>
            </a:pPr>
            <a:r>
              <a:rPr lang="ru-RU" sz="1400" dirty="0" smtClean="0"/>
              <a:t>На графике мы видим, как лидером становятся Нидерланды, затем их догоняет по темпам роста Англия, затем Англию догоняют и обгоняют США.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449263" y="6642555"/>
            <a:ext cx="6178150" cy="215444"/>
          </a:xfrm>
          <a:prstGeom prst="rect">
            <a:avLst/>
          </a:prstGeom>
          <a:solidFill>
            <a:schemeClr val="bg1"/>
          </a:solidFill>
        </p:spPr>
        <p:txBody>
          <a:bodyPr wrap="square" rIns="0" anchor="b">
            <a:spAutoFit/>
          </a:bodyPr>
          <a:lstStyle/>
          <a:p>
            <a:r>
              <a:rPr lang="ru-RU" sz="800" baseline="30000" dirty="0" smtClean="0"/>
              <a:t>1 </a:t>
            </a:r>
            <a:r>
              <a:rPr lang="en-US" sz="800" dirty="0" smtClean="0"/>
              <a:t>Maddison. The word economy</a:t>
            </a:r>
            <a:r>
              <a:rPr lang="ru-RU" sz="800" dirty="0" smtClean="0"/>
              <a:t>: а </a:t>
            </a:r>
            <a:r>
              <a:rPr lang="en-US" sz="800" dirty="0" smtClean="0"/>
              <a:t>millennial perspective</a:t>
            </a:r>
            <a:r>
              <a:rPr lang="ru-RU" sz="800" dirty="0" smtClean="0"/>
              <a:t>. С. </a:t>
            </a:r>
            <a:r>
              <a:rPr lang="en-US" sz="800" dirty="0" smtClean="0"/>
              <a:t>264</a:t>
            </a:r>
            <a:r>
              <a:rPr lang="ru-RU" sz="800" dirty="0" smtClean="0"/>
              <a:t>. </a:t>
            </a:r>
            <a:r>
              <a:rPr lang="ru-RU" sz="800" baseline="30000" dirty="0" smtClean="0"/>
              <a:t>2 </a:t>
            </a:r>
            <a:r>
              <a:rPr lang="en-US" sz="800" dirty="0" smtClean="0"/>
              <a:t>Maddison. Historical Statistics for the World Economy:  1-2003 AD</a:t>
            </a:r>
            <a:endParaRPr lang="ru-RU" sz="800" dirty="0" smtClean="0"/>
          </a:p>
        </p:txBody>
      </p:sp>
      <p:sp>
        <p:nvSpPr>
          <p:cNvPr id="71" name="Прямоугольник 22"/>
          <p:cNvSpPr>
            <a:spLocks noChangeArrowheads="1"/>
          </p:cNvSpPr>
          <p:nvPr/>
        </p:nvSpPr>
        <p:spPr bwMode="auto">
          <a:xfrm rot="20536411">
            <a:off x="2725453" y="5170698"/>
            <a:ext cx="1087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Англия</a:t>
            </a:r>
          </a:p>
        </p:txBody>
      </p:sp>
      <p:sp>
        <p:nvSpPr>
          <p:cNvPr id="73" name="Прямоугольник 25"/>
          <p:cNvSpPr>
            <a:spLocks noChangeArrowheads="1"/>
          </p:cNvSpPr>
          <p:nvPr/>
        </p:nvSpPr>
        <p:spPr bwMode="auto">
          <a:xfrm>
            <a:off x="6300192" y="5445224"/>
            <a:ext cx="10874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6"/>
                </a:solidFill>
              </a:rPr>
              <a:t>Китай</a:t>
            </a:r>
          </a:p>
        </p:txBody>
      </p:sp>
      <p:sp>
        <p:nvSpPr>
          <p:cNvPr id="76" name="Прямоугольник 27"/>
          <p:cNvSpPr/>
          <p:nvPr/>
        </p:nvSpPr>
        <p:spPr>
          <a:xfrm>
            <a:off x="4283968" y="4581128"/>
            <a:ext cx="1087438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3"/>
                </a:solidFill>
                <a:latin typeface="+mn-lt"/>
                <a:cs typeface="+mn-cs"/>
              </a:rPr>
              <a:t>США</a:t>
            </a:r>
          </a:p>
        </p:txBody>
      </p:sp>
      <p:sp>
        <p:nvSpPr>
          <p:cNvPr id="77" name="Прямоугольник 22"/>
          <p:cNvSpPr>
            <a:spLocks noChangeArrowheads="1"/>
          </p:cNvSpPr>
          <p:nvPr/>
        </p:nvSpPr>
        <p:spPr bwMode="auto">
          <a:xfrm rot="20529236">
            <a:off x="1107955" y="5277400"/>
            <a:ext cx="1619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</a:rPr>
              <a:t>Нидерланды</a:t>
            </a:r>
          </a:p>
        </p:txBody>
      </p:sp>
    </p:spTree>
    <p:extLst>
      <p:ext uri="{BB962C8B-B14F-4D97-AF65-F5344CB8AC3E}">
        <p14:creationId xmlns:p14="http://schemas.microsoft.com/office/powerpoint/2010/main" val="41680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16632"/>
            <a:ext cx="6552728" cy="6648406"/>
          </a:xfrm>
          <a:prstGeom prst="rect">
            <a:avLst/>
          </a:prstGeom>
          <a:solidFill>
            <a:schemeClr val="bg1"/>
          </a:solidFill>
        </p:spPr>
        <p:txBody>
          <a:bodyPr wrap="square" anchor="b">
            <a:noAutofit/>
          </a:bodyPr>
          <a:lstStyle/>
          <a:p>
            <a:pPr>
              <a:spcAft>
                <a:spcPts val="300"/>
              </a:spcAft>
            </a:pPr>
            <a:r>
              <a:rPr lang="ru-RU" sz="1600" b="1" dirty="0">
                <a:solidFill>
                  <a:srgbClr val="004386"/>
                </a:solidFill>
                <a:latin typeface="+mj-lt"/>
                <a:ea typeface="+mj-ea"/>
                <a:cs typeface="+mj-cs"/>
              </a:rPr>
              <a:t>Щедровицкий</a:t>
            </a:r>
            <a:r>
              <a:rPr lang="ru-RU" sz="1600" b="1" dirty="0">
                <a:solidFill>
                  <a:srgbClr val="004386"/>
                </a:solidFill>
                <a:latin typeface="+mj-lt"/>
              </a:rPr>
              <a:t> П.Г.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президент некоммерческого научного фонда «Институт развития им. Г.П. Щедровицкого»,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член экспертного совета Правительства России,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член правления фонда «Центр стратегических разработок «Северо-запад»,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заведующий кафедрой стратегического планирования и методологии управления НИЯУ МИФИ,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советник генерального директора Госкорпорации «Росатом»,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член экспертного совета Агентства стратегических инициатив,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член совета «Кластера инновационных технологий ЗАТО </a:t>
            </a:r>
            <a:r>
              <a:rPr lang="ru-RU" sz="1600" dirty="0" err="1">
                <a:solidFill>
                  <a:srgbClr val="004386"/>
                </a:solidFill>
                <a:latin typeface="+mj-lt"/>
              </a:rPr>
              <a:t>г.Железногорск</a:t>
            </a:r>
            <a:r>
              <a:rPr lang="ru-RU" sz="1600" dirty="0">
                <a:solidFill>
                  <a:srgbClr val="004386"/>
                </a:solidFill>
                <a:latin typeface="+mj-lt"/>
              </a:rPr>
              <a:t>»,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член Наблюдательного совета Сибирского федерального университета,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представитель РФ в Совете ФАИР (г. Дармштадт),</a:t>
            </a:r>
          </a:p>
          <a:p>
            <a:pPr>
              <a:spcAft>
                <a:spcPts val="1800"/>
              </a:spcAft>
            </a:pPr>
            <a:r>
              <a:rPr lang="ru-RU" sz="1600" dirty="0">
                <a:solidFill>
                  <a:srgbClr val="004386"/>
                </a:solidFill>
              </a:rPr>
              <a:t>почетный член Межрегиональной тьюторской ассоциации.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Лекции 2010-2014 гг.: </a:t>
            </a:r>
            <a:r>
              <a:rPr lang="en-US" sz="1600" dirty="0">
                <a:solidFill>
                  <a:srgbClr val="004386"/>
                </a:solidFill>
                <a:latin typeface="+mj-lt"/>
                <a:hlinkClick r:id="rId3"/>
              </a:rPr>
              <a:t>http://www.fondgp.ru/lib/mmk/180</a:t>
            </a:r>
            <a:r>
              <a:rPr lang="ru-RU" sz="1600" dirty="0">
                <a:solidFill>
                  <a:srgbClr val="004386"/>
                </a:solidFill>
                <a:latin typeface="+mj-lt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004386"/>
                </a:solidFill>
                <a:latin typeface="+mj-lt"/>
              </a:rPr>
              <a:t>Канал на </a:t>
            </a:r>
            <a:r>
              <a:rPr lang="en-US" sz="1600" dirty="0">
                <a:solidFill>
                  <a:srgbClr val="004386"/>
                </a:solidFill>
                <a:latin typeface="+mj-lt"/>
              </a:rPr>
              <a:t>YouTube</a:t>
            </a:r>
            <a:r>
              <a:rPr lang="ru-RU" sz="1600" dirty="0">
                <a:solidFill>
                  <a:srgbClr val="004386"/>
                </a:solidFill>
                <a:latin typeface="+mj-lt"/>
              </a:rPr>
              <a:t>: </a:t>
            </a:r>
            <a:r>
              <a:rPr lang="en-US" sz="1600" dirty="0">
                <a:solidFill>
                  <a:schemeClr val="accent2"/>
                </a:solidFill>
                <a:latin typeface="+mj-lt"/>
                <a:hlinkClick r:id="rId4"/>
              </a:rPr>
              <a:t>http://www.youtube.com/user/schedrovitsky</a:t>
            </a:r>
            <a:r>
              <a:rPr lang="ru-RU" sz="1600" dirty="0">
                <a:solidFill>
                  <a:schemeClr val="accent2"/>
                </a:solidFill>
                <a:latin typeface="+mj-lt"/>
              </a:rPr>
              <a:t>.</a:t>
            </a:r>
            <a:endParaRPr lang="en-US" sz="1600" dirty="0">
              <a:solidFill>
                <a:schemeClr val="accent2"/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4386"/>
                </a:solidFill>
              </a:rPr>
              <a:t>E-mail</a:t>
            </a:r>
            <a:r>
              <a:rPr lang="ru-RU" sz="1600" dirty="0">
                <a:solidFill>
                  <a:srgbClr val="004386"/>
                </a:solidFill>
              </a:rPr>
              <a:t>:</a:t>
            </a:r>
            <a:r>
              <a:rPr lang="en-US" sz="1600" dirty="0">
                <a:solidFill>
                  <a:srgbClr val="004386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j-lt"/>
                <a:hlinkClick r:id="rId5"/>
              </a:rPr>
              <a:t>peter195811@gmail.com</a:t>
            </a:r>
            <a:r>
              <a:rPr lang="ru-RU" sz="1600" dirty="0">
                <a:solidFill>
                  <a:schemeClr val="accent2"/>
                </a:solidFill>
                <a:latin typeface="+mj-lt"/>
              </a:rPr>
              <a:t>.</a:t>
            </a:r>
          </a:p>
        </p:txBody>
      </p:sp>
      <p:pic>
        <p:nvPicPr>
          <p:cNvPr id="6149" name="Picture 5" descr="C:\Users\valeynik\Pictures\Щедровицки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82033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1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523213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Гипотеза: в </a:t>
            </a:r>
            <a:r>
              <a:rPr lang="ru-RU" dirty="0"/>
              <a:t>последние </a:t>
            </a:r>
            <a:r>
              <a:rPr lang="ru-RU" dirty="0" smtClean="0"/>
              <a:t>1000 лет </a:t>
            </a:r>
            <a:r>
              <a:rPr lang="ru-RU" dirty="0"/>
              <a:t>университет был и остается </a:t>
            </a:r>
            <a:r>
              <a:rPr lang="ru-RU" dirty="0" smtClean="0"/>
              <a:t>прибежищем </a:t>
            </a:r>
            <a:r>
              <a:rPr lang="ru-RU" dirty="0"/>
              <a:t>для </a:t>
            </a:r>
            <a:r>
              <a:rPr lang="ru-RU" dirty="0" smtClean="0"/>
              <a:t>мышления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9899" y="1143000"/>
            <a:ext cx="4145041" cy="2574032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Ins="36000" rtlCol="0" anchor="t">
            <a:noAutofit/>
          </a:bodyPr>
          <a:lstStyle/>
          <a:p>
            <a:pPr marL="901700"/>
            <a:r>
              <a:rPr lang="ru-RU" sz="1400" dirty="0"/>
              <a:t>«То же, что называется высшими научными учреждениями, является не чем иным, как освобожденной от любых формальностей в государстве духовной жизнью людей, которых внешнее увлечение или внутренняя склонность приводят к науке и исследованиям</a:t>
            </a:r>
            <a:r>
              <a:rPr lang="en-US" sz="1400" dirty="0" smtClean="0"/>
              <a:t>…</a:t>
            </a:r>
            <a:r>
              <a:rPr lang="ru-RU" sz="1400" dirty="0" smtClean="0"/>
              <a:t> Как </a:t>
            </a:r>
            <a:r>
              <a:rPr lang="ru-RU" sz="1400" dirty="0"/>
              <a:t>только прекращают этот поиск или </a:t>
            </a:r>
            <a:r>
              <a:rPr lang="ru-RU" sz="1400" dirty="0" smtClean="0"/>
              <a:t>же</a:t>
            </a:r>
          </a:p>
          <a:p>
            <a:pPr defTabSz="266700"/>
            <a:r>
              <a:rPr lang="ru-RU" sz="1400" dirty="0" smtClean="0"/>
              <a:t>воображают</a:t>
            </a:r>
            <a:r>
              <a:rPr lang="ru-RU" sz="1400" dirty="0"/>
              <a:t>, что наука возникает не из глубины духа, а путем экстенсивного накопления наблюдений, все теряется безвозвратно</a:t>
            </a:r>
            <a:r>
              <a:rPr lang="en-US" sz="1400" dirty="0" smtClean="0"/>
              <a:t>…</a:t>
            </a:r>
            <a:r>
              <a:rPr lang="ru-RU" sz="1400" dirty="0" smtClean="0"/>
              <a:t>»</a:t>
            </a:r>
            <a:r>
              <a:rPr lang="ru-RU" sz="1400" baseline="30000" dirty="0" smtClean="0"/>
              <a:t>1</a:t>
            </a:r>
            <a:r>
              <a:rPr lang="ru-RU" sz="1400" dirty="0" smtClean="0"/>
              <a:t>.</a:t>
            </a:r>
            <a:endParaRPr lang="ru-RU" sz="1400" dirty="0"/>
          </a:p>
          <a:p>
            <a:pPr marL="901700"/>
            <a:endParaRPr lang="ru-RU" sz="1400" dirty="0"/>
          </a:p>
          <a:p>
            <a:pPr algn="ctr"/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99182" y="1143000"/>
            <a:ext cx="4365306" cy="2583324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marL="1435100" defTabSz="901700"/>
            <a:r>
              <a:rPr lang="ru-RU" sz="1400" dirty="0" smtClean="0"/>
              <a:t>«…вести </a:t>
            </a:r>
            <a:r>
              <a:rPr lang="ru-RU" sz="1400" dirty="0"/>
              <a:t>людей насильно даже к хорошему чрезмерностью дурного не есть то, к чему предназначаются университеты. Университет должен быть местом свободного мышления. Чем старательнее он исполняет свой долг в других отношениях, тем </a:t>
            </a:r>
            <a:r>
              <a:rPr lang="ru-RU" sz="1400" dirty="0" err="1"/>
              <a:t>несомненнее</a:t>
            </a:r>
            <a:r>
              <a:rPr lang="ru-RU" sz="1400" dirty="0"/>
              <a:t>, что он исполнит свое назначение </a:t>
            </a:r>
            <a:r>
              <a:rPr lang="ru-RU" sz="1400" dirty="0" smtClean="0"/>
              <a:t>здесь»</a:t>
            </a:r>
            <a:r>
              <a:rPr lang="ru-RU" sz="1400" baseline="30000" dirty="0" smtClean="0"/>
              <a:t>2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899" y="3781322"/>
            <a:ext cx="4145041" cy="2576636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Ins="36000" rtlCol="0" anchor="t">
            <a:noAutofit/>
          </a:bodyPr>
          <a:lstStyle/>
          <a:p>
            <a:pPr marL="901700"/>
            <a:r>
              <a:rPr lang="ru-RU" sz="1400" dirty="0" smtClean="0"/>
              <a:t>«На </a:t>
            </a:r>
            <a:r>
              <a:rPr lang="ru-RU" sz="1400" dirty="0"/>
              <a:t>фоне политической власти, основанной на силе и на фоне церкви, обладающей властью трансцендентной, магической, университет возвышался в качестве истинно, исключительно и </a:t>
            </a:r>
            <a:r>
              <a:rPr lang="ru-RU" sz="1400" dirty="0" smtClean="0"/>
              <a:t>исконно духовной </a:t>
            </a:r>
            <a:r>
              <a:rPr lang="ru-RU" sz="1400" dirty="0"/>
              <a:t>власти: он был Интеллектом как таковым</a:t>
            </a:r>
            <a:r>
              <a:rPr lang="ru-RU" sz="1400" dirty="0" smtClean="0"/>
              <a:t>,</a:t>
            </a:r>
          </a:p>
          <a:p>
            <a:pPr defTabSz="266700"/>
            <a:r>
              <a:rPr lang="ru-RU" sz="1400" dirty="0" smtClean="0"/>
              <a:t>свободным </a:t>
            </a:r>
            <a:r>
              <a:rPr lang="ru-RU" sz="1400" dirty="0"/>
              <a:t>и нагим, который впервые на планете дерзнул открыто объявить себя самостоятельной исторической силой. Интеллект как институт</a:t>
            </a:r>
            <a:r>
              <a:rPr lang="ru-RU" sz="1400" dirty="0" smtClean="0"/>
              <a:t>!»</a:t>
            </a:r>
            <a:r>
              <a:rPr lang="ru-RU" sz="1400" baseline="30000" dirty="0" smtClean="0"/>
              <a:t>3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87926" y="3781322"/>
            <a:ext cx="4376561" cy="2576636"/>
          </a:xfrm>
          <a:prstGeom prst="rect">
            <a:avLst/>
          </a:prstGeom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Ins="0" rtlCol="0" anchor="t">
            <a:noAutofit/>
          </a:bodyPr>
          <a:lstStyle/>
          <a:p>
            <a:pPr marL="1168400"/>
            <a:r>
              <a:rPr lang="ru-RU" sz="1400" dirty="0"/>
              <a:t>«Планирование научного </a:t>
            </a:r>
            <a:r>
              <a:rPr lang="ru-RU" sz="1400" dirty="0" smtClean="0"/>
              <a:t>преподавания… изначально </a:t>
            </a:r>
            <a:r>
              <a:rPr lang="ru-RU" sz="1400" dirty="0"/>
              <a:t>подчинено всецело иному знанию, то есть знанию сути вещей</a:t>
            </a:r>
            <a:r>
              <a:rPr lang="ru-RU" sz="1400" dirty="0" smtClean="0"/>
              <a:t>… Университет </a:t>
            </a:r>
            <a:r>
              <a:rPr lang="ru-RU" sz="1400" dirty="0"/>
              <a:t>может создавать предпосылки и основания, </a:t>
            </a:r>
            <a:r>
              <a:rPr lang="ru-RU" sz="1400" dirty="0" smtClean="0"/>
              <a:t>необходимые для </a:t>
            </a:r>
            <a:r>
              <a:rPr lang="ru-RU" sz="1400" dirty="0"/>
              <a:t>узкоспециальной профессиональной подготовки, </a:t>
            </a:r>
            <a:r>
              <a:rPr lang="ru-RU" sz="1400" dirty="0" smtClean="0"/>
              <a:t>лишь</a:t>
            </a:r>
          </a:p>
          <a:p>
            <a:r>
              <a:rPr lang="ru-RU" sz="1400" dirty="0" smtClean="0"/>
              <a:t>в </a:t>
            </a:r>
            <a:r>
              <a:rPr lang="ru-RU" sz="1400" dirty="0"/>
              <a:t>случае, если его цель состоит не </a:t>
            </a:r>
            <a:r>
              <a:rPr lang="ru-RU" sz="1400" dirty="0" smtClean="0"/>
              <a:t>в «</a:t>
            </a:r>
            <a:r>
              <a:rPr lang="ru-RU" sz="1400" dirty="0"/>
              <a:t>передаче самодостаточного </a:t>
            </a:r>
            <a:r>
              <a:rPr lang="ru-RU" sz="1400" dirty="0" smtClean="0"/>
              <a:t>массива знания</a:t>
            </a:r>
            <a:r>
              <a:rPr lang="ru-RU" sz="1400" dirty="0"/>
              <a:t>, а в том, чтобы воспитывать и развивать научные способы мышления</a:t>
            </a:r>
            <a:r>
              <a:rPr lang="en-US" sz="1400" dirty="0" smtClean="0"/>
              <a:t>…</a:t>
            </a:r>
            <a:r>
              <a:rPr lang="ru-RU" sz="1400" dirty="0" smtClean="0"/>
              <a:t>»</a:t>
            </a:r>
            <a:r>
              <a:rPr lang="ru-RU" sz="1400" baseline="30000" dirty="0" smtClean="0"/>
              <a:t>4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0" name="Picture 2" descr="https://upload.wikimedia.org/wikipedia/commons/thumb/a/af/WilhelmvonHumboldt.jpg/200px-WilhelmvonHumbold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0" t="11981" r="14590" b="21243"/>
          <a:stretch/>
        </p:blipFill>
        <p:spPr bwMode="auto">
          <a:xfrm>
            <a:off x="508245" y="1186975"/>
            <a:ext cx="721672" cy="10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74496" y="2250492"/>
            <a:ext cx="989170" cy="8309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200" dirty="0" smtClean="0"/>
              <a:t>Вильгельм </a:t>
            </a:r>
            <a:r>
              <a:rPr lang="ru-RU" sz="1200" dirty="0"/>
              <a:t>фон </a:t>
            </a:r>
            <a:r>
              <a:rPr lang="ru-RU" sz="1200" dirty="0" smtClean="0"/>
              <a:t>Гумбольдт</a:t>
            </a:r>
          </a:p>
          <a:p>
            <a:pPr algn="ctr"/>
            <a:r>
              <a:rPr lang="ru-RU" sz="1200" dirty="0" smtClean="0"/>
              <a:t>1767-1835</a:t>
            </a:r>
            <a:endParaRPr lang="ru-RU" sz="1200" dirty="0"/>
          </a:p>
        </p:txBody>
      </p:sp>
      <p:sp>
        <p:nvSpPr>
          <p:cNvPr id="25" name="Прямоугольник 7"/>
          <p:cNvSpPr/>
          <p:nvPr/>
        </p:nvSpPr>
        <p:spPr>
          <a:xfrm>
            <a:off x="585060" y="6326732"/>
            <a:ext cx="6363204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700" baseline="30000" dirty="0" smtClean="0"/>
              <a:t>1</a:t>
            </a:r>
            <a:r>
              <a:rPr lang="ru-RU" sz="700" dirty="0" smtClean="0"/>
              <a:t> </a:t>
            </a:r>
            <a:r>
              <a:rPr lang="ru-RU" sz="700" dirty="0"/>
              <a:t>Карл Вильгельм фон Гумбольдт. О внутренней и внешней организации высших научных заведений в </a:t>
            </a:r>
            <a:r>
              <a:rPr lang="ru-RU" sz="700" dirty="0" smtClean="0"/>
              <a:t>Берлине.</a:t>
            </a:r>
          </a:p>
          <a:p>
            <a:r>
              <a:rPr lang="ru-RU" sz="700" baseline="30000" dirty="0" smtClean="0"/>
              <a:t>2 </a:t>
            </a:r>
            <a:r>
              <a:rPr lang="ru-RU" sz="700" dirty="0"/>
              <a:t>Милль Дж. С. Речь об университетском </a:t>
            </a:r>
            <a:r>
              <a:rPr lang="ru-RU" sz="700" dirty="0" smtClean="0"/>
              <a:t>воспитании.</a:t>
            </a:r>
          </a:p>
          <a:p>
            <a:r>
              <a:rPr lang="ru-RU" sz="700" baseline="30000" dirty="0" smtClean="0"/>
              <a:t>3</a:t>
            </a:r>
            <a:r>
              <a:rPr lang="en-US" sz="700" dirty="0" smtClean="0"/>
              <a:t> </a:t>
            </a:r>
            <a:r>
              <a:rPr lang="ru-RU" sz="700" dirty="0" err="1"/>
              <a:t>Ортега</a:t>
            </a:r>
            <a:r>
              <a:rPr lang="ru-RU" sz="700" dirty="0"/>
              <a:t>-и-</a:t>
            </a:r>
            <a:r>
              <a:rPr lang="ru-RU" sz="700" dirty="0" err="1"/>
              <a:t>Гассет</a:t>
            </a:r>
            <a:r>
              <a:rPr lang="ru-RU" sz="700" dirty="0"/>
              <a:t>, К юбилею одного университета, 9 октября </a:t>
            </a:r>
            <a:r>
              <a:rPr lang="ru-RU" sz="700" dirty="0" smtClean="0"/>
              <a:t>1932. </a:t>
            </a:r>
            <a:r>
              <a:rPr lang="ru-RU" sz="700" dirty="0" err="1" smtClean="0"/>
              <a:t>Ортега</a:t>
            </a:r>
            <a:r>
              <a:rPr lang="ru-RU" sz="700" dirty="0" smtClean="0"/>
              <a:t>-и-</a:t>
            </a:r>
            <a:r>
              <a:rPr lang="ru-RU" sz="700" dirty="0" err="1" smtClean="0"/>
              <a:t>Гассет</a:t>
            </a:r>
            <a:r>
              <a:rPr lang="ru-RU" sz="700" dirty="0"/>
              <a:t>, К юбилею одного университета, 9 октября </a:t>
            </a:r>
            <a:r>
              <a:rPr lang="ru-RU" sz="700" dirty="0" smtClean="0"/>
              <a:t>1932.</a:t>
            </a:r>
          </a:p>
          <a:p>
            <a:r>
              <a:rPr lang="ru-RU" sz="700" baseline="30000" dirty="0" smtClean="0"/>
              <a:t>4</a:t>
            </a:r>
            <a:r>
              <a:rPr lang="ru-RU" sz="700" dirty="0" smtClean="0"/>
              <a:t> </a:t>
            </a:r>
            <a:r>
              <a:rPr lang="ru-RU" sz="700" dirty="0"/>
              <a:t>К. Ясперс Идея </a:t>
            </a:r>
            <a:r>
              <a:rPr lang="ru-RU" sz="700" dirty="0" smtClean="0"/>
              <a:t>университета</a:t>
            </a:r>
            <a:endParaRPr lang="ru-RU" sz="700" dirty="0"/>
          </a:p>
        </p:txBody>
      </p:sp>
      <p:pic>
        <p:nvPicPr>
          <p:cNvPr id="26" name="Picture 6" descr="https://upload.wikimedia.org/wikipedia/commons/thumb/7/78/Stuart_Mill_G_F_Watts.jpg/250px-Stuart_Mill_G_F_Watt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9702" r="27272" b="39364"/>
          <a:stretch/>
        </p:blipFill>
        <p:spPr bwMode="auto">
          <a:xfrm>
            <a:off x="4751318" y="1186975"/>
            <a:ext cx="860942" cy="10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17"/>
          <p:cNvSpPr/>
          <p:nvPr/>
        </p:nvSpPr>
        <p:spPr>
          <a:xfrm>
            <a:off x="4751318" y="2250491"/>
            <a:ext cx="860942" cy="8309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200" dirty="0" smtClean="0"/>
              <a:t>Джон Стюарт Милль</a:t>
            </a:r>
          </a:p>
          <a:p>
            <a:pPr algn="ctr"/>
            <a:r>
              <a:rPr lang="ru-RU" sz="1200" dirty="0" smtClean="0"/>
              <a:t>1806 -1873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59620" y="4929671"/>
            <a:ext cx="1004046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200" dirty="0"/>
              <a:t>Хосе </a:t>
            </a:r>
            <a:r>
              <a:rPr lang="ru-RU" sz="1200" dirty="0" err="1" smtClean="0"/>
              <a:t>Ортега</a:t>
            </a:r>
            <a:r>
              <a:rPr lang="ru-RU" sz="1200" dirty="0" smtClean="0"/>
              <a:t>-и-</a:t>
            </a:r>
            <a:r>
              <a:rPr lang="ru-RU" sz="1200" dirty="0" err="1" smtClean="0"/>
              <a:t>Гассет</a:t>
            </a:r>
            <a:endParaRPr lang="ru-RU" sz="1200" dirty="0" smtClean="0"/>
          </a:p>
          <a:p>
            <a:pPr algn="ctr"/>
            <a:r>
              <a:rPr lang="ru-RU" sz="1200" dirty="0" smtClean="0"/>
              <a:t>1883-1955</a:t>
            </a:r>
            <a:endParaRPr lang="ru-RU" sz="1200" dirty="0"/>
          </a:p>
        </p:txBody>
      </p:sp>
      <p:pic>
        <p:nvPicPr>
          <p:cNvPr id="29" name="Picture 4" descr="http://www.nachalnikov.net/wp-content/uploads/orteg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45" y="3840496"/>
            <a:ext cx="706796" cy="10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www.calend.ru/img/content_events/i0/4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r="14850"/>
          <a:stretch/>
        </p:blipFill>
        <p:spPr bwMode="auto">
          <a:xfrm>
            <a:off x="4751318" y="3840495"/>
            <a:ext cx="802592" cy="10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780492" y="4912940"/>
            <a:ext cx="802594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1200" dirty="0" smtClean="0"/>
              <a:t>Карл Ясперс</a:t>
            </a:r>
          </a:p>
          <a:p>
            <a:pPr algn="ctr"/>
            <a:r>
              <a:rPr lang="ru-RU" sz="1200" dirty="0" smtClean="0"/>
              <a:t>1883 -1969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279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1"/>
          <p:cNvSpPr txBox="1">
            <a:spLocks/>
          </p:cNvSpPr>
          <p:nvPr/>
        </p:nvSpPr>
        <p:spPr>
          <a:xfrm>
            <a:off x="116437" y="6335568"/>
            <a:ext cx="423115" cy="365760"/>
          </a:xfrm>
          <a:prstGeom prst="rect">
            <a:avLst/>
          </a:prstGeom>
        </p:spPr>
        <p:txBody>
          <a:bodyPr vert="horz" anchor="ctr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6406" y="2571744"/>
            <a:ext cx="8555075" cy="1861378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4F81BD"/>
                </a:solidFill>
              </a:rPr>
              <a:t>Раздел </a:t>
            </a:r>
            <a:r>
              <a:rPr lang="ru-RU" sz="2800" b="1" dirty="0" smtClean="0">
                <a:solidFill>
                  <a:srgbClr val="4F81BD"/>
                </a:solidFill>
              </a:rPr>
              <a:t>1. </a:t>
            </a:r>
            <a:r>
              <a:rPr lang="ru-RU" sz="2800" b="1" dirty="0">
                <a:solidFill>
                  <a:schemeClr val="accent1"/>
                </a:solidFill>
              </a:rPr>
              <a:t>Прогнозы и </a:t>
            </a:r>
            <a:r>
              <a:rPr lang="ru-RU" sz="2800" b="1" dirty="0" smtClean="0">
                <a:solidFill>
                  <a:schemeClr val="accent1"/>
                </a:solidFill>
              </a:rPr>
              <a:t>содержание</a:t>
            </a:r>
          </a:p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новой промышленной </a:t>
            </a:r>
            <a:r>
              <a:rPr lang="ru-RU" sz="2800" b="1" dirty="0">
                <a:solidFill>
                  <a:schemeClr val="accent1"/>
                </a:solidFill>
              </a:rPr>
              <a:t>революции</a:t>
            </a:r>
          </a:p>
        </p:txBody>
      </p:sp>
    </p:spTree>
    <p:extLst>
      <p:ext uri="{BB962C8B-B14F-4D97-AF65-F5344CB8AC3E}">
        <p14:creationId xmlns:p14="http://schemas.microsoft.com/office/powerpoint/2010/main" val="1626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43000"/>
          </a:xfrm>
        </p:spPr>
        <p:txBody>
          <a:bodyPr>
            <a:noAutofit/>
          </a:bodyPr>
          <a:lstStyle/>
          <a:p>
            <a:r>
              <a:rPr lang="ru-RU" sz="2400" dirty="0"/>
              <a:t>Уже более 40 лет инженеры, предприниматели и политики обсуждают, какие технологии могут составить ядро </a:t>
            </a:r>
            <a:r>
              <a:rPr lang="ru-RU" sz="2400" dirty="0" smtClean="0"/>
              <a:t>новой промышленной </a:t>
            </a:r>
            <a:r>
              <a:rPr lang="ru-RU" sz="2400" dirty="0"/>
              <a:t>революции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37382" y="3429000"/>
            <a:ext cx="8655098" cy="55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ая выноска 11"/>
          <p:cNvSpPr/>
          <p:nvPr/>
        </p:nvSpPr>
        <p:spPr>
          <a:xfrm>
            <a:off x="901944" y="3756232"/>
            <a:ext cx="3888432" cy="2494391"/>
          </a:xfrm>
          <a:prstGeom prst="wedgeRectCallout">
            <a:avLst>
              <a:gd name="adj1" fmla="val 15821"/>
              <a:gd name="adj2" fmla="val -5790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ru-RU" sz="1400" dirty="0"/>
              <a:t>В 2000 г. Джереми </a:t>
            </a:r>
            <a:r>
              <a:rPr lang="ru-RU" sz="1400" dirty="0" err="1"/>
              <a:t>Рифкин</a:t>
            </a:r>
            <a:r>
              <a:rPr lang="ru-RU" sz="1400" dirty="0"/>
              <a:t> сосредоточил свое внимание на пакете технологий, обеспечивающих новые способы генерации, передачи, хранения и использования э/э. Он включил в перечень из пяти новых технологий: 1) ВИЭ; 2) здания, генерирующие энергию; 3) решение проблемы хранения энергии за счет водородных и других технологий; 4) создание </a:t>
            </a:r>
            <a:r>
              <a:rPr lang="ru-RU" sz="1400" dirty="0" err="1"/>
              <a:t>smart</a:t>
            </a:r>
            <a:r>
              <a:rPr lang="ru-RU" sz="1400" dirty="0"/>
              <a:t> </a:t>
            </a:r>
            <a:r>
              <a:rPr lang="ru-RU" sz="1400" dirty="0" err="1"/>
              <a:t>grid</a:t>
            </a:r>
            <a:r>
              <a:rPr lang="ru-RU" sz="1400" dirty="0"/>
              <a:t> или </a:t>
            </a:r>
            <a:r>
              <a:rPr lang="ru-RU" sz="1400" dirty="0" err="1"/>
              <a:t>энерго</a:t>
            </a:r>
            <a:r>
              <a:rPr lang="ru-RU" sz="1400" dirty="0"/>
              <a:t>-интернета; 5) освоение э/м или гибридных а/м.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4355976" y="1197091"/>
            <a:ext cx="3600400" cy="1959889"/>
          </a:xfrm>
          <a:prstGeom prst="wedgeRectCallout">
            <a:avLst>
              <a:gd name="adj1" fmla="val -412"/>
              <a:gd name="adj2" fmla="val 6218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ru-RU" sz="1400" dirty="0"/>
              <a:t>В 2010 г. эксперты и государственные чиновники ФРГ в рамках стратегической инициативы правительства «Индустрия 4.0» зафиксировали приоритет создания новых платформ </a:t>
            </a:r>
            <a:r>
              <a:rPr lang="ru-RU" sz="1400" dirty="0" err="1"/>
              <a:t>киберфизических</a:t>
            </a:r>
            <a:r>
              <a:rPr lang="ru-RU" sz="1400" dirty="0"/>
              <a:t> систем, в число которых входят «умный завод», «умное домовладение», «умное производственное или офисное здание», «умная энергосистема».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386" y="3244334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1980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8092" y="3195143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2000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3113" y="3231977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/>
                <a:solidFill>
                  <a:schemeClr val="accent3"/>
                </a:solidFill>
              </a:rPr>
              <a:t>2010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94987" y="1196752"/>
            <a:ext cx="3168352" cy="1959889"/>
          </a:xfrm>
          <a:prstGeom prst="wedgeRect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ru-RU" sz="1400" dirty="0"/>
              <a:t>В 1980 г. </a:t>
            </a:r>
            <a:r>
              <a:rPr lang="ru-RU" sz="1400" dirty="0" err="1"/>
              <a:t>Элвин</a:t>
            </a:r>
            <a:r>
              <a:rPr lang="ru-RU" sz="1400" dirty="0"/>
              <a:t> </a:t>
            </a:r>
            <a:r>
              <a:rPr lang="ru-RU" sz="1400" dirty="0" err="1"/>
              <a:t>Тофлер</a:t>
            </a:r>
            <a:r>
              <a:rPr lang="ru-RU" sz="1400" dirty="0"/>
              <a:t>, считал, что ее основу составят 1) электроника и компьютеры; 2) освоение космоса с целью получения совершенно новых продуктов и материалов,  3) использование ресурсов океана, в </a:t>
            </a:r>
            <a:r>
              <a:rPr lang="ru-RU" sz="1400" dirty="0" err="1"/>
              <a:t>т.ч</a:t>
            </a:r>
            <a:r>
              <a:rPr lang="ru-RU" sz="1400" dirty="0"/>
              <a:t>. дешевой энергии; 4) широкомасштабная генная инженерия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292080" y="3856173"/>
            <a:ext cx="3600400" cy="2387215"/>
          </a:xfrm>
          <a:prstGeom prst="wedgeRectCallout">
            <a:avLst>
              <a:gd name="adj1" fmla="val -24608"/>
              <a:gd name="adj2" fmla="val -6354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r>
              <a:rPr lang="ru-RU" sz="1400" dirty="0"/>
              <a:t>В 2010 г. ЦСР «Северо-Запад», находясь в аналитической (а не проектной) позиции, выделил в качестве ядра новой ПТ:  1) </a:t>
            </a:r>
            <a:r>
              <a:rPr lang="ru-RU" sz="1400" dirty="0" err="1"/>
              <a:t>дигитализацию</a:t>
            </a:r>
            <a:r>
              <a:rPr lang="ru-RU" sz="1400" dirty="0"/>
              <a:t> (все в цифре) и цифровое 3D проектирование; 2) создание новых материалов, в том числе с управляемыми  свойствами; 3) умные системы управления, сети и самообучающиеся промышленные роботы с гибко определяемой зоной взаимодействия между ними.</a:t>
            </a:r>
          </a:p>
        </p:txBody>
      </p:sp>
    </p:spTree>
    <p:extLst>
      <p:ext uri="{BB962C8B-B14F-4D97-AF65-F5344CB8AC3E}">
        <p14:creationId xmlns:p14="http://schemas.microsoft.com/office/powerpoint/2010/main" val="16562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 flipV="1">
            <a:off x="3923928" y="6476485"/>
            <a:ext cx="4896886" cy="4885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616149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Коридоры развития новой промышленной революции и </a:t>
            </a:r>
            <a:r>
              <a:rPr lang="ru-RU" sz="2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таймлайн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складывания ее платформы технологий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323528" y="2042264"/>
            <a:ext cx="2948292" cy="2957254"/>
          </a:xfrm>
          <a:prstGeom prst="ellipse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Ins="0" rtlCol="0" anchor="ctr">
            <a:noAutofit/>
          </a:bodyPr>
          <a:lstStyle/>
          <a:p>
            <a:pPr algn="ctr"/>
            <a:endParaRPr lang="ru-RU" sz="14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умных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 управления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1520" y="1196752"/>
            <a:ext cx="31683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мы можем говорить о нескольких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«коридорах» развития технологий и деятельности: </a:t>
            </a:r>
            <a:endParaRPr lang="ru-RU" sz="1400" dirty="0"/>
          </a:p>
        </p:txBody>
      </p:sp>
      <p:sp>
        <p:nvSpPr>
          <p:cNvPr id="57" name="Овал 56"/>
          <p:cNvSpPr/>
          <p:nvPr/>
        </p:nvSpPr>
        <p:spPr>
          <a:xfrm>
            <a:off x="750232" y="2681506"/>
            <a:ext cx="2094882" cy="2318011"/>
          </a:xfrm>
          <a:prstGeom prst="ellipse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Ins="0" rtlCol="0" anchor="t">
            <a:no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Проектирование материалов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управляемыми 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свойствами</a:t>
            </a:r>
            <a:endParaRPr lang="ru-RU" sz="1400" dirty="0"/>
          </a:p>
        </p:txBody>
      </p:sp>
      <p:sp>
        <p:nvSpPr>
          <p:cNvPr id="58" name="Овал 57"/>
          <p:cNvSpPr/>
          <p:nvPr/>
        </p:nvSpPr>
        <p:spPr>
          <a:xfrm>
            <a:off x="1137501" y="3917748"/>
            <a:ext cx="1320346" cy="1076938"/>
          </a:xfrm>
          <a:prstGeom prst="ellipse">
            <a:avLst/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rIns="0" rtlCol="0" anchor="ctr">
            <a:noAutofit/>
          </a:bodyPr>
          <a:lstStyle/>
          <a:p>
            <a:pPr algn="ctr"/>
            <a:r>
              <a:rPr lang="ru-RU" sz="1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Цифрови-зация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(«все в цифре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4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95536" y="5138608"/>
            <a:ext cx="2952328" cy="73866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каждом из этих «коридоров» складывается свой набор </a:t>
            </a:r>
            <a:r>
              <a:rPr lang="ru-RU" sz="1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кандидатных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технологий.</a:t>
            </a:r>
            <a:endParaRPr lang="ru-RU" sz="1400" dirty="0"/>
          </a:p>
        </p:txBody>
      </p:sp>
      <p:sp>
        <p:nvSpPr>
          <p:cNvPr id="72" name="Rectangle 71"/>
          <p:cNvSpPr/>
          <p:nvPr/>
        </p:nvSpPr>
        <p:spPr>
          <a:xfrm>
            <a:off x="3563888" y="1196752"/>
            <a:ext cx="2376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ea typeface="Times New Roman" pitchFamily="18" charset="0"/>
              </a:rPr>
              <a:t>Таймлайн складывания </a:t>
            </a:r>
            <a:r>
              <a:rPr lang="ru-RU" sz="1400" dirty="0" err="1">
                <a:latin typeface="Arial" pitchFamily="34" charset="0"/>
                <a:ea typeface="Times New Roman" pitchFamily="18" charset="0"/>
              </a:rPr>
              <a:t>Industrie</a:t>
            </a:r>
            <a:r>
              <a:rPr lang="ru-RU" sz="1400" dirty="0">
                <a:latin typeface="Arial" pitchFamily="34" charset="0"/>
                <a:ea typeface="Times New Roman" pitchFamily="18" charset="0"/>
              </a:rPr>
              <a:t> 4.0 и </a:t>
            </a:r>
            <a:r>
              <a:rPr lang="ru-RU" sz="1400" dirty="0" err="1">
                <a:latin typeface="Arial" pitchFamily="34" charset="0"/>
                <a:ea typeface="Times New Roman" pitchFamily="18" charset="0"/>
              </a:rPr>
              <a:t>киберфизических</a:t>
            </a:r>
            <a:r>
              <a:rPr lang="ru-RU" sz="1400" dirty="0">
                <a:latin typeface="Arial" pitchFamily="34" charset="0"/>
                <a:ea typeface="Times New Roman" pitchFamily="18" charset="0"/>
              </a:rPr>
              <a:t> систем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73" name="Рисунок 20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20" y="3526088"/>
            <a:ext cx="5429288" cy="311467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Номер слайда 2"/>
          <p:cNvSpPr txBox="1">
            <a:spLocks/>
          </p:cNvSpPr>
          <p:nvPr/>
        </p:nvSpPr>
        <p:spPr>
          <a:xfrm>
            <a:off x="3962254" y="6123921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75" name="Text Box 15"/>
          <p:cNvSpPr txBox="1">
            <a:spLocks noChangeArrowheads="1"/>
          </p:cNvSpPr>
          <p:nvPr/>
        </p:nvSpPr>
        <p:spPr bwMode="auto">
          <a:xfrm>
            <a:off x="3616284" y="4240468"/>
            <a:ext cx="1447802" cy="1866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Первый механический ткацкий станок, 1784 г.</a:t>
            </a:r>
          </a:p>
        </p:txBody>
      </p:sp>
      <p:sp>
        <p:nvSpPr>
          <p:cNvPr id="76" name="Text Box 18"/>
          <p:cNvSpPr txBox="1">
            <a:spLocks noChangeArrowheads="1"/>
          </p:cNvSpPr>
          <p:nvPr/>
        </p:nvSpPr>
        <p:spPr bwMode="auto">
          <a:xfrm>
            <a:off x="5064086" y="3454650"/>
            <a:ext cx="1238251" cy="466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Первая технологическая линия, скотобойня в штате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Цинциннати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 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1870 г.</a:t>
            </a: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6349970" y="3311774"/>
            <a:ext cx="17859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Первый программируемый логический контроллер (ПЛК),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Modicon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</a:rPr>
              <a:t> 084, 1969 г.</a:t>
            </a:r>
          </a:p>
        </p:txBody>
      </p:sp>
      <p:sp>
        <p:nvSpPr>
          <p:cNvPr id="78" name="Text Box 25"/>
          <p:cNvSpPr txBox="1">
            <a:spLocks noChangeArrowheads="1"/>
          </p:cNvSpPr>
          <p:nvPr/>
        </p:nvSpPr>
        <p:spPr bwMode="auto">
          <a:xfrm>
            <a:off x="8707424" y="5312038"/>
            <a:ext cx="190500" cy="752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vert270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</a:rPr>
              <a:t>Сложность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79" name="Надпись 2"/>
          <p:cNvSpPr txBox="1">
            <a:spLocks noChangeArrowheads="1"/>
          </p:cNvSpPr>
          <p:nvPr/>
        </p:nvSpPr>
        <p:spPr bwMode="auto">
          <a:xfrm>
            <a:off x="8135920" y="6240733"/>
            <a:ext cx="742952" cy="142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</a:rPr>
              <a:t>Время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80" name="Text Box 19"/>
          <p:cNvSpPr txBox="1">
            <a:spLocks noChangeArrowheads="1"/>
          </p:cNvSpPr>
          <p:nvPr/>
        </p:nvSpPr>
        <p:spPr bwMode="auto">
          <a:xfrm>
            <a:off x="5064086" y="4811972"/>
            <a:ext cx="1285901" cy="14287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2. Промышленная революция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наступает в результате внедрения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17365D"/>
                </a:solidFill>
                <a:effectLst/>
              </a:rPr>
              <a:t>электрифициро-ванного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 массового производства,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основанного на РТ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1" name="Text Box 22"/>
          <p:cNvSpPr txBox="1">
            <a:spLocks noChangeArrowheads="1"/>
          </p:cNvSpPr>
          <p:nvPr/>
        </p:nvSpPr>
        <p:spPr bwMode="auto">
          <a:xfrm>
            <a:off x="6421408" y="4169030"/>
            <a:ext cx="1214446" cy="142874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3. Промышленная революция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использует электронику и информационные технологии для дальнейшей автоматизации производства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2" name="Text Box 16"/>
          <p:cNvSpPr txBox="1">
            <a:spLocks noChangeArrowheads="1"/>
          </p:cNvSpPr>
          <p:nvPr/>
        </p:nvSpPr>
        <p:spPr bwMode="auto">
          <a:xfrm>
            <a:off x="3563888" y="5454914"/>
            <a:ext cx="1500198" cy="121444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1. Промышленная революция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следует за внедрением водяных и паровых  механических производственных предприятий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3992517" y="6383608"/>
            <a:ext cx="1071570" cy="1905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Конец 18 века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" name="Text Box 20"/>
          <p:cNvSpPr txBox="1">
            <a:spLocks noChangeArrowheads="1"/>
          </p:cNvSpPr>
          <p:nvPr/>
        </p:nvSpPr>
        <p:spPr bwMode="auto">
          <a:xfrm>
            <a:off x="5064086" y="6383608"/>
            <a:ext cx="1301281" cy="2182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Начало 20 века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5" name="Text Box 23"/>
          <p:cNvSpPr txBox="1">
            <a:spLocks noChangeArrowheads="1"/>
          </p:cNvSpPr>
          <p:nvPr/>
        </p:nvSpPr>
        <p:spPr bwMode="auto">
          <a:xfrm>
            <a:off x="6349971" y="6383608"/>
            <a:ext cx="1214446" cy="2143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Начало 1970-х гг.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6" name="Text Box 23"/>
          <p:cNvSpPr txBox="1">
            <a:spLocks noChangeArrowheads="1"/>
          </p:cNvSpPr>
          <p:nvPr/>
        </p:nvSpPr>
        <p:spPr bwMode="auto">
          <a:xfrm>
            <a:off x="7564416" y="6383608"/>
            <a:ext cx="1357322" cy="1905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</a:rPr>
              <a:t>Сегодня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7" name="Text Box 24"/>
          <p:cNvSpPr txBox="1">
            <a:spLocks noChangeArrowheads="1"/>
          </p:cNvSpPr>
          <p:nvPr/>
        </p:nvSpPr>
        <p:spPr bwMode="auto">
          <a:xfrm>
            <a:off x="7707292" y="4173814"/>
            <a:ext cx="1214446" cy="9239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108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4. Промышленная революция,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основанная на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17365D"/>
                </a:solidFill>
                <a:effectLst/>
              </a:rPr>
              <a:t>киберфизических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</a:rPr>
              <a:t> системах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8" name="Прямоугольник 6"/>
          <p:cNvSpPr/>
          <p:nvPr/>
        </p:nvSpPr>
        <p:spPr>
          <a:xfrm>
            <a:off x="3635896" y="2984493"/>
            <a:ext cx="15121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4 этапа промышленной революции немецкий авторов</a:t>
            </a:r>
            <a:r>
              <a:rPr lang="ru-RU" sz="1400" baseline="30000" dirty="0" smtClean="0"/>
              <a:t>1</a:t>
            </a:r>
            <a:endParaRPr lang="ru-RU" sz="1400" baseline="30000" dirty="0"/>
          </a:p>
        </p:txBody>
      </p:sp>
      <p:sp>
        <p:nvSpPr>
          <p:cNvPr id="91" name="Rectangle 1"/>
          <p:cNvSpPr>
            <a:spLocks noChangeArrowheads="1"/>
          </p:cNvSpPr>
          <p:nvPr/>
        </p:nvSpPr>
        <p:spPr bwMode="auto">
          <a:xfrm>
            <a:off x="611560" y="6613956"/>
            <a:ext cx="37147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Итоговый доклад рабочей группы проекта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Industrie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 4.0, апрель 2013 г.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84736" y="980728"/>
            <a:ext cx="3143240" cy="2592288"/>
            <a:chOff x="6000760" y="4653136"/>
            <a:chExt cx="3143240" cy="2592288"/>
          </a:xfrm>
        </p:grpSpPr>
        <p:pic>
          <p:nvPicPr>
            <p:cNvPr id="92" name="Рисунок 37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18" y="4724574"/>
              <a:ext cx="2786082" cy="2286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Text Box 29"/>
            <p:cNvSpPr txBox="1">
              <a:spLocks noChangeArrowheads="1"/>
            </p:cNvSpPr>
            <p:nvPr/>
          </p:nvSpPr>
          <p:spPr bwMode="auto">
            <a:xfrm>
              <a:off x="6948264" y="4653136"/>
              <a:ext cx="1609725" cy="21431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76923C"/>
                  </a:solidFill>
                  <a:effectLst/>
                  <a:latin typeface="Calibri" pitchFamily="34" charset="0"/>
                </a:rPr>
                <a:t>Интернет услуг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4" name="Text Box 30"/>
            <p:cNvSpPr txBox="1">
              <a:spLocks noChangeArrowheads="1"/>
            </p:cNvSpPr>
            <p:nvPr/>
          </p:nvSpPr>
          <p:spPr bwMode="auto">
            <a:xfrm>
              <a:off x="6804248" y="6813376"/>
              <a:ext cx="1609725" cy="142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76923C"/>
                  </a:solidFill>
                  <a:effectLst/>
                  <a:latin typeface="Calibri" pitchFamily="34" charset="0"/>
                </a:rPr>
                <a:t>Интернет вещей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5" name="Text Box 31"/>
            <p:cNvSpPr txBox="1">
              <a:spLocks noChangeArrowheads="1"/>
            </p:cNvSpPr>
            <p:nvPr/>
          </p:nvSpPr>
          <p:spPr bwMode="auto">
            <a:xfrm>
              <a:off x="6572264" y="4867450"/>
              <a:ext cx="1038225" cy="295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Интеллектуальный удаленный доступ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6" name="Text Box 32"/>
            <p:cNvSpPr txBox="1">
              <a:spLocks noChangeArrowheads="1"/>
            </p:cNvSpPr>
            <p:nvPr/>
          </p:nvSpPr>
          <p:spPr bwMode="auto">
            <a:xfrm>
              <a:off x="7858148" y="4867450"/>
              <a:ext cx="1038225" cy="295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Интеллектуальная логистика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7" name="Text Box 33"/>
            <p:cNvSpPr txBox="1">
              <a:spLocks noChangeArrowheads="1"/>
            </p:cNvSpPr>
            <p:nvPr/>
          </p:nvSpPr>
          <p:spPr bwMode="auto">
            <a:xfrm>
              <a:off x="6000760" y="5653268"/>
              <a:ext cx="1038225" cy="295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Интеллектуальные энергосистемы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8" name="Text Box 34"/>
            <p:cNvSpPr txBox="1">
              <a:spLocks noChangeArrowheads="1"/>
            </p:cNvSpPr>
            <p:nvPr/>
          </p:nvSpPr>
          <p:spPr bwMode="auto">
            <a:xfrm>
              <a:off x="8429653" y="5653268"/>
              <a:ext cx="571503" cy="28575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«Умные» дома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" name="Text Box 35"/>
            <p:cNvSpPr txBox="1">
              <a:spLocks noChangeArrowheads="1"/>
            </p:cNvSpPr>
            <p:nvPr/>
          </p:nvSpPr>
          <p:spPr bwMode="auto">
            <a:xfrm>
              <a:off x="7858148" y="6439086"/>
              <a:ext cx="1285852" cy="295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Интеллектуальный прод</a:t>
              </a:r>
              <a:r>
                <a:rPr kumimoji="0" lang="ru-RU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у</a:t>
              </a:r>
              <a:r>
                <a:rPr kumimoji="0" lang="ru-RU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кт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0" name="Text Box 36"/>
            <p:cNvSpPr txBox="1">
              <a:spLocks noChangeArrowheads="1"/>
            </p:cNvSpPr>
            <p:nvPr/>
          </p:nvSpPr>
          <p:spPr bwMode="auto">
            <a:xfrm>
              <a:off x="7124735" y="5724706"/>
              <a:ext cx="1181100" cy="3571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Интеллектуальный завод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1" name="Прямая со стрелкой 50"/>
            <p:cNvCxnSpPr/>
            <p:nvPr/>
          </p:nvCxnSpPr>
          <p:spPr>
            <a:xfrm flipH="1" flipV="1">
              <a:off x="8172400" y="6741368"/>
              <a:ext cx="432048" cy="504056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747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362043" y="1988838"/>
            <a:ext cx="4608683" cy="451705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Ins="36000" anchor="t">
            <a:noAutofit/>
          </a:bodyPr>
          <a:lstStyle/>
          <a:p>
            <a:pPr>
              <a:lnSpc>
                <a:spcPct val="115000"/>
              </a:lnSpc>
            </a:pPr>
            <a:r>
              <a:rPr lang="ru-RU" sz="1400" dirty="0"/>
              <a:t>Реконструкция целей Э. Маска и </a:t>
            </a:r>
            <a:r>
              <a:rPr lang="en-US" sz="1400" dirty="0"/>
              <a:t>Tesla Motors</a:t>
            </a:r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616149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Синергия технологических решений приводит к росту производительности труда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496" y="1109454"/>
            <a:ext cx="8928992" cy="83561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Ins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Складывание пакета новых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кандидатных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 - это не естественный процесс, а продукт </a:t>
            </a:r>
            <a:r>
              <a:rPr lang="ru-RU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-ной работы изобретателя и предпринимателя с их специфическим вкладом. Изобретатель делает образцы новых инструментов, а предприниматель - более производительные системы разделения труда.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496" y="1988840"/>
            <a:ext cx="4237505" cy="45170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t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dirty="0"/>
              <a:t>Реконструкция роста производительности труда на заводах Г. Форда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95535" y="2516049"/>
          <a:ext cx="4115578" cy="20116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52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6809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Год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Кол-во занятых, чел.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Площадь, акров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Кол-во а/м в 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/>
                        <a:t>Кол-во а/м в год на 1 чел.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63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1903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63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1908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3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1911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63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1912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867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78 440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639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1922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&lt;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50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147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028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22,9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" name="Рисунок 1" descr="Описание: http://www.hfmgv.org/exhibits/hf/oned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" y="4607647"/>
            <a:ext cx="2623694" cy="175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691393" y="4680571"/>
            <a:ext cx="1448559" cy="830997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r>
              <a:rPr lang="ru-RU" sz="1200" dirty="0"/>
              <a:t>Один день продукции фабрики «</a:t>
            </a:r>
            <a:r>
              <a:rPr lang="ru-RU" sz="1200" dirty="0" err="1"/>
              <a:t>Хайланд</a:t>
            </a:r>
            <a:r>
              <a:rPr lang="ru-RU" sz="1200" dirty="0"/>
              <a:t> парк», 1913 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91393" y="5519267"/>
            <a:ext cx="1581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Время сборки шасси:</a:t>
            </a:r>
          </a:p>
          <a:p>
            <a:r>
              <a:rPr lang="ru-RU" sz="1200" dirty="0"/>
              <a:t>1913 - 12 ч. 8 мин</a:t>
            </a:r>
          </a:p>
          <a:p>
            <a:r>
              <a:rPr lang="ru-RU" sz="1200" dirty="0"/>
              <a:t>1915 - 1 ч. 33 мин.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90470" y="6357958"/>
            <a:ext cx="409564" cy="365760"/>
          </a:xfrm>
          <a:prstGeom prst="rect">
            <a:avLst/>
          </a:prstGeom>
          <a:solidFill>
            <a:schemeClr val="bg1"/>
          </a:solidFill>
        </p:spPr>
        <p:txBody>
          <a:bodyPr vert="horz"/>
          <a:lstStyle>
            <a:defPPr>
              <a:defRPr lang="ru-RU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0" name="Прямоугольник 39"/>
          <p:cNvSpPr/>
          <p:nvPr/>
        </p:nvSpPr>
        <p:spPr>
          <a:xfrm>
            <a:off x="584966" y="6509252"/>
            <a:ext cx="6278764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800" baseline="30000" dirty="0"/>
              <a:t>1 Википедия. </a:t>
            </a:r>
            <a:r>
              <a:rPr lang="ru-RU" sz="800" dirty="0"/>
              <a:t>Моя жизнь, мои достижения. Г. Форд.</a:t>
            </a:r>
            <a:endParaRPr lang="ru-RU" sz="800" baseline="30000" dirty="0"/>
          </a:p>
          <a:p>
            <a:r>
              <a:rPr lang="ru-RU" sz="800" baseline="30000" dirty="0"/>
              <a:t>2</a:t>
            </a:r>
            <a:r>
              <a:rPr lang="ru-RU" sz="800" dirty="0"/>
              <a:t> Ковалевич </a:t>
            </a:r>
            <a:r>
              <a:rPr lang="ru-RU" sz="800" dirty="0" err="1"/>
              <a:t>Д.К</a:t>
            </a:r>
            <a:r>
              <a:rPr lang="ru-RU" sz="800" dirty="0"/>
              <a:t>, </a:t>
            </a:r>
            <a:r>
              <a:rPr lang="en-US" sz="800" dirty="0"/>
              <a:t>Tony </a:t>
            </a:r>
            <a:r>
              <a:rPr lang="en-US" sz="800" dirty="0" err="1"/>
              <a:t>Seba</a:t>
            </a:r>
            <a:r>
              <a:rPr lang="ru-RU" sz="800" dirty="0"/>
              <a:t>.</a:t>
            </a:r>
            <a:r>
              <a:rPr lang="en-US" sz="800" dirty="0"/>
              <a:t> </a:t>
            </a:r>
            <a:r>
              <a:rPr lang="en-US" sz="800" dirty="0">
                <a:hlinkClick r:id="rId3"/>
              </a:rPr>
              <a:t>www.i</a:t>
            </a:r>
            <a:r>
              <a:rPr lang="ru-RU" sz="800" dirty="0">
                <a:hlinkClick r:id="rId3"/>
              </a:rPr>
              <a:t>r.tesla.com</a:t>
            </a:r>
            <a:r>
              <a:rPr lang="ru-RU" sz="800" dirty="0"/>
              <a:t>, </a:t>
            </a:r>
            <a:r>
              <a:rPr lang="en-US" sz="800" dirty="0">
                <a:hlinkClick r:id="rId4"/>
              </a:rPr>
              <a:t>www.tonyseba.com</a:t>
            </a:r>
            <a:r>
              <a:rPr lang="ru-RU" sz="800" dirty="0"/>
              <a:t>, рис.: </a:t>
            </a:r>
            <a:r>
              <a:rPr lang="en-US" sz="800" dirty="0">
                <a:hlinkClick r:id="rId5"/>
              </a:rPr>
              <a:t>dailyfirstpages.com</a:t>
            </a:r>
            <a:endParaRPr lang="ru-RU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4283968" y="2271555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Смена базовых решений и стоимости </a:t>
            </a:r>
            <a:r>
              <a:rPr lang="ru-RU" sz="1400" dirty="0" err="1"/>
              <a:t>жизн</a:t>
            </a:r>
            <a:r>
              <a:rPr lang="ru-RU" sz="1400" dirty="0"/>
              <a:t>. цикла а/м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38620" y="5013176"/>
            <a:ext cx="2943742" cy="1492716"/>
          </a:xfrm>
          <a:prstGeom prst="rect">
            <a:avLst/>
          </a:prstGeom>
        </p:spPr>
        <p:txBody>
          <a:bodyPr wrap="square" lIns="72000" rIns="0">
            <a:spAutoFit/>
          </a:bodyPr>
          <a:lstStyle/>
          <a:p>
            <a:pPr>
              <a:buClr>
                <a:srgbClr val="0000FF"/>
              </a:buClr>
            </a:pPr>
            <a:r>
              <a:rPr lang="ru-RU" sz="1300" dirty="0"/>
              <a:t>Перестройка СРТ: рост скорости конвейера 5 см/с -</a:t>
            </a:r>
            <a:r>
              <a:rPr lang="en-US" sz="1300" dirty="0"/>
              <a:t>&gt; </a:t>
            </a:r>
            <a:r>
              <a:rPr lang="ru-RU" sz="1300" dirty="0"/>
              <a:t>1 м/с -</a:t>
            </a:r>
            <a:r>
              <a:rPr lang="en-US" sz="1300" dirty="0"/>
              <a:t>&gt; </a:t>
            </a:r>
            <a:r>
              <a:rPr lang="ru-RU" sz="1300" dirty="0"/>
              <a:t>10 м/с, роботизация и самообучение роботов, консорциум в </a:t>
            </a:r>
            <a:r>
              <a:rPr lang="en-US" sz="1300" dirty="0"/>
              <a:t>artificial intelligence</a:t>
            </a:r>
            <a:r>
              <a:rPr lang="ru-RU" sz="1300" dirty="0"/>
              <a:t>, в технолог. платформе участвуют тысячи партнеров в мире, лазерная резка, аддитивное пр-во</a:t>
            </a:r>
            <a:r>
              <a:rPr lang="ru-RU" sz="1300" baseline="30000" dirty="0"/>
              <a:t>2</a:t>
            </a:r>
            <a:r>
              <a:rPr lang="ru-RU" sz="1300" dirty="0"/>
              <a:t>.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4406776" y="2516049"/>
          <a:ext cx="4511104" cy="252514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54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1225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Базовое</a:t>
                      </a:r>
                      <a:r>
                        <a:rPr lang="ru-RU" sz="1200" b="0" baseline="0" dirty="0"/>
                        <a:t> решение</a:t>
                      </a:r>
                      <a:r>
                        <a:rPr lang="ru-RU" sz="1200" b="0" dirty="0"/>
                        <a:t> 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Настоящее время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/>
                        <a:t>Цель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101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Двигатель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а/м: КПД 20%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э/м: КПД 80%, снижение топливных затрат на 1км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178"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/>
                        <a:t>Движущиеся части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а/м:</a:t>
                      </a:r>
                      <a:r>
                        <a:rPr kumimoji="0"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2 000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э/м: 18,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стоимости обслуживания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="" xmlns:a16="http://schemas.microsoft.com/office/drawing/2014/main" val="2625681349"/>
                  </a:ext>
                </a:extLst>
              </a:tr>
              <a:tr h="1464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Батарея: стоимость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 16%</a:t>
                      </a:r>
                      <a:r>
                        <a:rPr kumimoji="0"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 в год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Строительство </a:t>
                      </a:r>
                      <a:r>
                        <a:rPr kumimoji="0" lang="en-US" sz="12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Gigafactory</a:t>
                      </a:r>
                      <a:r>
                        <a:rPr kumimoji="0"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 30-50%</a:t>
                      </a:r>
                      <a:r>
                        <a:rPr kumimoji="0" lang="ru-RU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, дешевеет э/м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161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IT</a:t>
                      </a:r>
                      <a:endParaRPr lang="ru-RU" sz="12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а/м: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несвязан-ные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решения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Суперкомпьютер-автопилот управляет всеми узлами э/м, технологическая платформа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http://dailyfirstpages.com/wp-content/uploads/2014/07/tesla-factory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96" y="5308442"/>
            <a:ext cx="1644224" cy="10281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19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60203_Шаблон2016">
  <a:themeElements>
    <a:clrScheme name="Другая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>
        <a:ln/>
      </a:spPr>
      <a:bodyPr wrap="square" rtlCol="0" anchor="ctr">
        <a:noAutofit/>
      </a:bodyPr>
      <a:lstStyle>
        <a:defPPr>
          <a:defRPr sz="1400" dirty="0"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160203_Шаблон2016.thmx</Template>
  <TotalTime>72607</TotalTime>
  <Words>6491</Words>
  <Application>Microsoft Office PowerPoint</Application>
  <PresentationFormat>Экран (4:3)</PresentationFormat>
  <Paragraphs>891</Paragraphs>
  <Slides>46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160203_Шаблон2016</vt:lpstr>
      <vt:lpstr>Новая промышленная революция</vt:lpstr>
      <vt:lpstr>Презентация PowerPoint</vt:lpstr>
      <vt:lpstr>Три поколения университетов</vt:lpstr>
      <vt:lpstr>История казанского университета в XIX в.</vt:lpstr>
      <vt:lpstr>Гипотеза: в последние 1000 лет университет был и остается прибежищем для мышления</vt:lpstr>
      <vt:lpstr>Презентация PowerPoint</vt:lpstr>
      <vt:lpstr>Уже более 40 лет инженеры, предприниматели и политики обсуждают, какие технологии могут составить ядро новой промышленной революции</vt:lpstr>
      <vt:lpstr>Коридоры развития новой промышленной революции и таймлайн складывания ее платформы технологий</vt:lpstr>
      <vt:lpstr>Синергия технологических решений приводит к росту производительности труда</vt:lpstr>
      <vt:lpstr>Презентация PowerPoint</vt:lpstr>
      <vt:lpstr>Смена пакетов технологий идёт большими волнами</vt:lpstr>
      <vt:lpstr>Платформа технологий – это паззл из отдельных технологий</vt:lpstr>
      <vt:lpstr>Презентация PowerPoint</vt:lpstr>
      <vt:lpstr>Презентация PowerPoint</vt:lpstr>
      <vt:lpstr>Естественное и технологическое разделение труда</vt:lpstr>
      <vt:lpstr>Примеры роста производительности труда и конкурентоспособности за счет создания технологического РТ</vt:lpstr>
      <vt:lpstr>Более производительная и конкурентоспособная технологическая СРТ вытесняет старую СРТ и захватывает от ½ до ¾ рынка</vt:lpstr>
      <vt:lpstr>Презентация PowerPoint</vt:lpstr>
      <vt:lpstr>Любой «продукт» строится из деятельностей по его созданию, а не из тех или иных материальных компонент</vt:lpstr>
      <vt:lpstr>Уровни разделения труда</vt:lpstr>
      <vt:lpstr>Сама СРТ и является рынком</vt:lpstr>
      <vt:lpstr>Презентация PowerPoint</vt:lpstr>
      <vt:lpstr>Маркс не описал механизм связи межу производительными силами и производственными отношениями</vt:lpstr>
      <vt:lpstr>«Производительные силы» влияют на «производственные отношения» через систему разделения труда</vt:lpstr>
      <vt:lpstr>Факторы промышленной революции оказывали влияние на разделение труда </vt:lpstr>
      <vt:lpstr>Презентация PowerPoint</vt:lpstr>
      <vt:lpstr>Освоение кандидатных технологий в экономике запускается с появлением новых знаний </vt:lpstr>
      <vt:lpstr>Презентация PowerPoint</vt:lpstr>
      <vt:lpstr>Каждой промышленной революции соответствует инновация в «вертикальной» СРТ</vt:lpstr>
      <vt:lpstr>Презентация PowerPoint</vt:lpstr>
      <vt:lpstr>Клеточка нового «разделениятруда»</vt:lpstr>
      <vt:lpstr>Складывание знаний начинается с формирования «клеточки» новой промышленной революции</vt:lpstr>
      <vt:lpstr>Каждой промышленной революции соответствуют новые позиции в вертикальной СРТ</vt:lpstr>
      <vt:lpstr>Презентация PowerPoint</vt:lpstr>
      <vt:lpstr>Понятие организованности</vt:lpstr>
      <vt:lpstr>Презентация PowerPoint</vt:lpstr>
      <vt:lpstr>Презентация PowerPoint</vt:lpstr>
      <vt:lpstr>Презентация PowerPoint</vt:lpstr>
      <vt:lpstr>Небывалый рост городов и складывание городского класса или «буржуазии» в Объединенных провинциях XVI-XVII вв.</vt:lpstr>
      <vt:lpstr>Складывание фабричного рабочего класса в Англии в XVIII в.</vt:lpstr>
      <vt:lpstr>Складывание класса менеджеров в США в конце XIX - начале XX в.</vt:lpstr>
      <vt:lpstr>Презентация PowerPoint</vt:lpstr>
      <vt:lpstr>Организованности прошлого этапа препятствуют новым процессам и смещают хронотоп лидерства</vt:lpstr>
      <vt:lpstr>В момент смены платформы технологий и территории-лидера капиталисты бывшей территории-лидера начинают инвестировать в нового лидера</vt:lpstr>
      <vt:lpstr>Территория, на которой совпадает складывание новой платформы технологий и инфраструктурного пакета, богатеет быстрее других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5378</cp:revision>
  <cp:lastPrinted>2016-07-13T12:17:54Z</cp:lastPrinted>
  <dcterms:modified xsi:type="dcterms:W3CDTF">2016-11-19T09:39:19Z</dcterms:modified>
</cp:coreProperties>
</file>